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1"/>
  </p:notesMasterIdLst>
  <p:sldIdLst>
    <p:sldId id="256" r:id="rId3"/>
    <p:sldId id="257" r:id="rId4"/>
    <p:sldId id="273" r:id="rId5"/>
    <p:sldId id="274" r:id="rId6"/>
    <p:sldId id="258" r:id="rId7"/>
    <p:sldId id="275" r:id="rId8"/>
    <p:sldId id="259" r:id="rId9"/>
    <p:sldId id="276" r:id="rId10"/>
    <p:sldId id="261" r:id="rId11"/>
    <p:sldId id="262" r:id="rId12"/>
    <p:sldId id="278" r:id="rId13"/>
    <p:sldId id="279" r:id="rId14"/>
    <p:sldId id="280" r:id="rId15"/>
    <p:sldId id="277" r:id="rId16"/>
    <p:sldId id="281" r:id="rId17"/>
    <p:sldId id="263" r:id="rId18"/>
    <p:sldId id="282" r:id="rId19"/>
    <p:sldId id="283" r:id="rId20"/>
    <p:sldId id="284" r:id="rId21"/>
    <p:sldId id="285" r:id="rId22"/>
    <p:sldId id="272" r:id="rId23"/>
    <p:sldId id="265" r:id="rId24"/>
    <p:sldId id="286" r:id="rId25"/>
    <p:sldId id="287" r:id="rId26"/>
    <p:sldId id="288" r:id="rId27"/>
    <p:sldId id="289" r:id="rId28"/>
    <p:sldId id="266" r:id="rId29"/>
    <p:sldId id="290" r:id="rId30"/>
    <p:sldId id="291" r:id="rId31"/>
    <p:sldId id="267" r:id="rId32"/>
    <p:sldId id="292" r:id="rId33"/>
    <p:sldId id="268" r:id="rId34"/>
    <p:sldId id="269" r:id="rId35"/>
    <p:sldId id="293" r:id="rId36"/>
    <p:sldId id="270" r:id="rId37"/>
    <p:sldId id="294" r:id="rId38"/>
    <p:sldId id="271" r:id="rId39"/>
    <p:sldId id="295" r:id="rId4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85262"/>
  </p:normalViewPr>
  <p:slideViewPr>
    <p:cSldViewPr snapToGrid="0" snapToObjects="1">
      <p:cViewPr varScale="1">
        <p:scale>
          <a:sx n="72" d="100"/>
          <a:sy n="72" d="100"/>
        </p:scale>
        <p:origin x="66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AM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2B734-97B7-9C4D-9DB3-53A74D09D84A}" type="datetimeFigureOut">
              <a:rPr lang="ru-AM" smtClean="0"/>
              <a:t>06/05/2023</a:t>
            </a:fld>
            <a:endParaRPr lang="ru-AM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AM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AM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AM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B4EF8-54A0-324F-801B-763A57F1ADC8}" type="slidenum">
              <a:rPr lang="ru-AM" smtClean="0"/>
              <a:t>‹#›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507625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bltv.ru/news/society/v-nizhnem-tagile-iz-za-travli-detey-zablokirovali-vk-pablik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akchr.ru/opros-60-shkolnikov-stalkivalis-s-moshennichestvom-v-internete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4EF8-54A0-324F-801B-763A57F1ADC8}" type="slidenum">
              <a:rPr lang="ru-AM" smtClean="0"/>
              <a:t>1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1992589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i="1" dirty="0"/>
              <a:t>(Для учителя: предложить ребятам подумать в позитивном ключе, в конструктивном русле. Как идеи: петь/танцевать/рисовать и выкладывать это, если вы занимаетесь в студии или талантливы; показывать обзоры на какие-то вещи, гаджеты, украшения; делиться мнением о прочитанных книгах, фильмах, интересных местах, где вы были; собирать разные картинки/образы для вдохновения по тематикам; собирать полезные приложения и эффекты для съемки тех же видео и т.д. и т.п. Пусть школьники прям список составят)</a:t>
            </a:r>
          </a:p>
          <a:p>
            <a:endParaRPr lang="ru-AM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4EF8-54A0-324F-801B-763A57F1ADC8}" type="slidenum">
              <a:rPr lang="ru-AM" smtClean="0"/>
              <a:t>14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3295465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https://www.obltv.ru/news/society/v-nizhnem-tagile-iz-za-travli-detey-zablokirovali-vk-pablik/</a:t>
            </a:r>
            <a:r>
              <a:rPr lang="en-US" dirty="0"/>
              <a:t> - </a:t>
            </a:r>
            <a:r>
              <a:rPr lang="ru-RU" dirty="0"/>
              <a:t>можно показать видео сюжет</a:t>
            </a:r>
          </a:p>
          <a:p>
            <a:endParaRPr lang="ru-AM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4EF8-54A0-324F-801B-763A57F1ADC8}" type="slidenum">
              <a:rPr lang="ru-AM" smtClean="0"/>
              <a:t>15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539195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Приватность — это та часть нашей жизни, которая «чисто для нас», «не для всех». Далеко не всем следует делиться в Интернете — даже если кажется, что это прибавит нам популярности.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sz="1200" dirty="0">
              <a:solidFill>
                <a:schemeClr val="dk1"/>
              </a:solidFill>
              <a:latin typeface="Liberation Serif"/>
              <a:ea typeface="Liberation Serif"/>
              <a:cs typeface="Liberation Serif"/>
              <a:sym typeface="Liberation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Личные данные — очень ценный товар для злоумышленников. Почти такой же, как деньги. И они за ними охотятся очень активно.</a:t>
            </a:r>
            <a:b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</a:br>
            <a:endParaRPr lang="ru-RU" sz="1200" dirty="0">
              <a:solidFill>
                <a:schemeClr val="dk1"/>
              </a:solidFill>
              <a:latin typeface="Liberation Serif"/>
              <a:ea typeface="Liberation Serif"/>
              <a:cs typeface="Liberation Serif"/>
              <a:sym typeface="Liberation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В интернет-дневнике, даже закрытом, лучше не откровенничать, а именно не писать имена, фамилии, точные адреса и телефоны. Все что попало в интернет, остается там навсегда, и никакой замок на записи не гарантирует, что твои душевные переживания не попадут в плохие руки.</a:t>
            </a:r>
            <a:endParaRPr lang="ru-RU" sz="1400" dirty="0">
              <a:solidFill>
                <a:schemeClr val="dk1"/>
              </a:solidFill>
            </a:endParaRPr>
          </a:p>
          <a:p>
            <a:endParaRPr lang="ru-AM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4EF8-54A0-324F-801B-763A57F1ADC8}" type="slidenum">
              <a:rPr lang="ru-AM" smtClean="0"/>
              <a:t>16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332667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C4043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Этот слайд можно распечатать и раздать детям</a:t>
            </a:r>
          </a:p>
          <a:p>
            <a:endParaRPr lang="ru-AM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4EF8-54A0-324F-801B-763A57F1ADC8}" type="slidenum">
              <a:rPr lang="ru-AM" smtClean="0"/>
              <a:t>17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1719809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4502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Социальная сеть - это сайт для общения между людьми. Чаще всего в них для каждого человека выделяется своя личная страничка, на которой он указывает о себе различную информацию, начиная от имени, фамилии и заканчивая личными фотографиями. Многие пользователи не понимают, что информация, размещенная ими в социальных сетях, может быть найдена и использована кем угодно, в том числе не обязательно с благими намерениями. </a:t>
            </a:r>
          </a:p>
          <a:p>
            <a:pPr marL="0" lvl="0" indent="4502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Основные советы по безопасности в социальных сетях: </a:t>
            </a:r>
          </a:p>
          <a:p>
            <a:pPr marL="0" lvl="0" indent="4502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1. Как уже говорилось, ограничь список друзей. У тебя в друзьях не должно быть случайных и незнакомых людей; </a:t>
            </a:r>
          </a:p>
          <a:p>
            <a:pPr marL="0" lvl="0" indent="4502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2. Защищай свою частную жизнь. Не указывай пароли, телефоны, адреса, дату твоего рождения и другую личную информацию. Злоумышленники могут использовать даже информацию о том, как ты и твои родители планируете провести каникулы; </a:t>
            </a:r>
          </a:p>
          <a:p>
            <a:pPr marL="0" lvl="0" indent="4502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3. Защищай свою репутацию - держи ее в чистоте и задавай себе вопрос: хотел бы ты, чтобы другие пользователи видели, что ты загружаешь? Подумай, прежде чем что-то опубликовать, написать и загрузить; </a:t>
            </a:r>
          </a:p>
          <a:p>
            <a:pPr marL="0" lvl="0" indent="4502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4. Если ты говоришь с людьми, которых не знаешь, не используй свое реальное имя и другую личную информации: имя, место жительства, место учебы и прочее; </a:t>
            </a:r>
          </a:p>
          <a:p>
            <a:pPr marL="0" lvl="0" indent="4502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5. Избегай размещения фотографий в Интернете, где ты изображен на местности, по которой можно определить твое местоположение; </a:t>
            </a:r>
          </a:p>
          <a:p>
            <a:pPr marL="0" lvl="0" indent="4502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6. При регистрации в социальной сети необходимо использовать сложные пароли, состоящие из букв и цифр и с количеством знаков не менее 8; </a:t>
            </a:r>
          </a:p>
          <a:p>
            <a:pPr marL="0" lvl="0" indent="4502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7. Для социальной сети, почты и других сайтов необходимо использовать разные пароли. Тогда если тебя взломают, то злоумышленники получат доступ только к одному месту, а не во все сразу.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endParaRPr lang="ru-AM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4EF8-54A0-324F-801B-763A57F1ADC8}" type="slidenum">
              <a:rPr lang="ru-AM" smtClean="0"/>
              <a:t>18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2506940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https://www.riakchr.ru/opros-60-shkolnikov-stalkivalis-s-moshennichestvom-v-internete/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ru-AM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4EF8-54A0-324F-801B-763A57F1ADC8}" type="slidenum">
              <a:rPr lang="ru-AM" smtClean="0"/>
              <a:t>19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13396125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i="1" dirty="0">
                <a:solidFill>
                  <a:schemeClr val="dk1"/>
                </a:solidFill>
              </a:rPr>
              <a:t>(для учителя: все схемы могут быть мошенническими. ниже описание разных примеров) </a:t>
            </a:r>
            <a:br>
              <a:rPr lang="ru-RU" dirty="0">
                <a:solidFill>
                  <a:schemeClr val="dk1"/>
                </a:solidFill>
              </a:rPr>
            </a:br>
            <a:br>
              <a:rPr lang="ru-RU" dirty="0">
                <a:solidFill>
                  <a:schemeClr val="dk1"/>
                </a:solidFill>
              </a:rPr>
            </a:br>
            <a:r>
              <a:rPr lang="ru-RU" dirty="0">
                <a:solidFill>
                  <a:schemeClr val="dk1"/>
                </a:solidFill>
              </a:rPr>
              <a:t>Мошенники могут убедить тебя вложить деньги в «сверхприбыльный проект». До выплат дело не доходит. Собрав деньги как можно большего числа людей, организаторы исчезают.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>
                <a:solidFill>
                  <a:schemeClr val="dk1"/>
                </a:solidFill>
              </a:rPr>
              <a:t>Порой обманщики предлагают «быстро заработать», просто зарегистрировавшись на сайте. Надо только выполнять задания или делать букмекерские ставки. Для вывода «заработка» они просят оплатить комиссию. В итоге деньги вместе с данными карты оказываются в руках махинаторов.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>
                <a:solidFill>
                  <a:schemeClr val="dk1"/>
                </a:solidFill>
              </a:rPr>
              <a:t>Конкурсы: </a:t>
            </a:r>
            <a:r>
              <a:rPr lang="ru-RU" sz="1200" dirty="0">
                <a:solidFill>
                  <a:schemeClr val="dk1"/>
                </a:solidFill>
                <a:highlight>
                  <a:srgbClr val="FFFFFF"/>
                </a:highlight>
              </a:rPr>
              <a:t>Если организаторы конкурса просят что-либо оплатить, это повод насторожиться. Прежде чем пытать удачу в онлайн-розыгрышах, надо убедиться, что организаторы — не мошенники: почитать отзывы в интернете, новости (вдруг они уже замечены в скандалах)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sz="12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highlight>
                  <a:srgbClr val="FFFFFF"/>
                </a:highlight>
              </a:rPr>
              <a:t>Киберпреступники взламывают аккаунты в соцсетях, а затем от чужого имени рассылают сообщения по списку друзей. Начинают разговор с банального «как дела?» и практически сразу переходят к жалобам на жизнь и просят в долг. Или со словами «лови фотки с дня рождения!» вместо ссылки на фотографии присылают вредоносный вирус. Он крадет с гаджета персональные данные, логины и пароли от личных кабинетов, в том числе от </a:t>
            </a:r>
            <a:r>
              <a:rPr lang="ru-RU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банковских.Могут</a:t>
            </a:r>
            <a:r>
              <a:rPr lang="ru-RU" sz="1200" dirty="0">
                <a:solidFill>
                  <a:schemeClr val="dk1"/>
                </a:solidFill>
                <a:highlight>
                  <a:srgbClr val="FFFFFF"/>
                </a:highlight>
              </a:rPr>
              <a:t> быть и более сложные махинации.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sz="12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dk1"/>
                </a:solidFill>
                <a:highlight>
                  <a:srgbClr val="FFFFFF"/>
                </a:highlight>
              </a:rPr>
              <a:t>Прежде чем выполнять все, о чем просит «приятель», лучше перезвонить ему и уточнить, действительно ли нужна помощь. Скорее всего, он не в курсе переписки. Но чем раньше он узнает о случившемся, тем быстрее предупредит остальных, что его аккаунт взломали.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2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sz="12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endParaRPr lang="ru-AM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4EF8-54A0-324F-801B-763A57F1ADC8}" type="slidenum">
              <a:rPr lang="ru-AM" smtClean="0"/>
              <a:t>20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9543275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</a:rPr>
              <a:t>Если мы активно общаемся с кем-то в Сети, не делает этого «кого-то» таким же другом, как тот, кого мы видим каждый день.</a:t>
            </a:r>
          </a:p>
          <a:p>
            <a:pPr marL="22860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ru-RU" sz="1200" dirty="0" err="1">
                <a:solidFill>
                  <a:schemeClr val="dk1"/>
                </a:solidFill>
              </a:rPr>
              <a:t>Френдить</a:t>
            </a:r>
            <a:r>
              <a:rPr lang="ru-RU" sz="1200" dirty="0">
                <a:solidFill>
                  <a:schemeClr val="dk1"/>
                </a:solidFill>
              </a:rPr>
              <a:t> в Сети лучше тех, кого знаешь в реале. Или для френдов можно создать отдельный аккаунт — в котором публиковать только то, что можно «отдать на общий доступ».</a:t>
            </a:r>
          </a:p>
          <a:p>
            <a:pPr marL="22860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ru-RU" sz="1200" dirty="0">
                <a:solidFill>
                  <a:schemeClr val="dk1"/>
                </a:solidFill>
              </a:rPr>
              <a:t>В соцсетях можно управлять настройками видимости постов. То есть — какой-то конкретный пост могут видеть не все френды. Этой полезной опцией следует пользоваться, если в ком-то из френдов ты не уверен.</a:t>
            </a:r>
          </a:p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ru-RU" sz="1200" dirty="0">
                <a:solidFill>
                  <a:schemeClr val="dk1"/>
                </a:solidFill>
              </a:rPr>
              <a:t>Нужно помнить, что даже человек, знакомый по реалу, может </a:t>
            </a:r>
            <a:r>
              <a:rPr lang="ru-RU" sz="1200" dirty="0" err="1">
                <a:solidFill>
                  <a:schemeClr val="dk1"/>
                </a:solidFill>
              </a:rPr>
              <a:t>репостнуть</a:t>
            </a:r>
            <a:r>
              <a:rPr lang="ru-RU" sz="1200" dirty="0">
                <a:solidFill>
                  <a:schemeClr val="dk1"/>
                </a:solidFill>
              </a:rPr>
              <a:t> закрытый контент — тогда он станет виден другим. Поэтому нужно тщательно продумывать контент, доступный даже близким друзьям.</a:t>
            </a:r>
          </a:p>
          <a:p>
            <a:pPr marL="228600" lvl="0" indent="-1524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ru-RU" sz="1200" dirty="0">
                <a:solidFill>
                  <a:schemeClr val="dk1"/>
                </a:solidFill>
              </a:rPr>
              <a:t>Нельзя делиться информацией «только для себя» в Интернете — и вообще, такой контент лучше не переводить в цифровую форму. </a:t>
            </a:r>
          </a:p>
          <a:p>
            <a:pPr marL="228600" lvl="0" indent="-1524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ru-RU" sz="1200" dirty="0">
                <a:solidFill>
                  <a:schemeClr val="dk1"/>
                </a:solidFill>
              </a:rPr>
              <a:t>Если френд начинает требовать контент определенного рода, угрожать, вымогать деньги — лучше от него избавиться. Или, что надежнее, посоветоваться с родителями/взрослыми.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ru-RU"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endParaRPr lang="ru-AM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4EF8-54A0-324F-801B-763A57F1ADC8}" type="slidenum">
              <a:rPr lang="ru-AM" smtClean="0"/>
              <a:t>21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369569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AM" dirty="0"/>
              <a:t>Источник - </a:t>
            </a:r>
            <a:r>
              <a:rPr lang="en-US" dirty="0"/>
              <a:t>https://</a:t>
            </a:r>
            <a:r>
              <a:rPr lang="en-US" dirty="0" err="1"/>
              <a:t>www.miloserdie.ru</a:t>
            </a:r>
            <a:r>
              <a:rPr lang="en-US" dirty="0"/>
              <a:t>/article/virtualnyj-znakomyj-prosit-deneg-i-pereposta-tehnika-bezopasnosti/</a:t>
            </a:r>
            <a:endParaRPr lang="ru-AM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4EF8-54A0-324F-801B-763A57F1ADC8}" type="slidenum">
              <a:rPr lang="ru-AM" smtClean="0"/>
              <a:t>22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2871885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В Интернете можно легко покупать все, что нравится. От подписок на любимые онлайн-сервисы до модной одежды. Можно за деньги «прокачать» своего персонажа в онлайн-игре или продвинуть свой ролик на площадке. Но и тут есть свои особенности…</a:t>
            </a:r>
          </a:p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200" dirty="0">
              <a:solidFill>
                <a:schemeClr val="dk1"/>
              </a:solidFill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ru-RU" sz="1200" dirty="0">
                <a:solidFill>
                  <a:schemeClr val="dk1"/>
                </a:solidFill>
              </a:rPr>
              <a:t>Безопаснее завести собственную банковскую карту. Пусть она будет привязана к родителям, и денег там будет немного,  но небольшие покупки с ней делать будет можно.  </a:t>
            </a:r>
          </a:p>
          <a:p>
            <a:pPr marL="22860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ru-RU" sz="1200" dirty="0">
                <a:solidFill>
                  <a:schemeClr val="dk1"/>
                </a:solidFill>
              </a:rPr>
              <a:t>Не следует «подсматривать» данные банковских карт родителей. Данные могут попасть к Мошенникам и они могут оставить родителей без денег. Если у родителей подключена двухфакторная аутентификация, то подсматривать данные родительской карты бесполезно.</a:t>
            </a:r>
          </a:p>
          <a:p>
            <a:pPr marL="22860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ru-RU" sz="1200" dirty="0">
                <a:solidFill>
                  <a:schemeClr val="dk1"/>
                </a:solidFill>
              </a:rPr>
              <a:t>Покупать лучше в проверенных магазинах. Сильная скидка в малоизвестном магазине — признак возможного мошенника. Это же касается «непонятных» сайтов, предлагающих платный доступ к фильмам и музыке. Особенно внимательным надо быть с Интернет-аукционами — там риск мошенничества выше, чем в обычных онлайн-магазинах.   </a:t>
            </a:r>
          </a:p>
          <a:p>
            <a:pPr marL="22860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ru-RU" sz="1200" dirty="0">
                <a:solidFill>
                  <a:schemeClr val="dk1"/>
                </a:solidFill>
              </a:rPr>
              <a:t>Покупки следует тщательно продумывать. Иначе денег может не хватить.</a:t>
            </a:r>
          </a:p>
          <a:p>
            <a:pPr marL="22860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ru-RU" sz="1200" dirty="0">
                <a:solidFill>
                  <a:schemeClr val="dk1"/>
                </a:solidFill>
              </a:rPr>
              <a:t>Криптовалюты — штука до сих пор не очень понятная, и жульничеств с ними пока хватает. Не лучший выбор для «подъема денег».</a:t>
            </a:r>
          </a:p>
          <a:p>
            <a:pPr marL="22860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ru-RU" sz="1200" dirty="0">
                <a:solidFill>
                  <a:schemeClr val="dk1"/>
                </a:solidFill>
              </a:rPr>
              <a:t>Проверяйте адрес магазина в адресной строке — особенно если вы перешли туда по внешней ссылке. Бывает, что мошенники подменяют букву в адресе и переводят людей на мошеннический сайт, точно копирующий по дизайну известный магазин.</a:t>
            </a:r>
          </a:p>
          <a:p>
            <a:pPr marL="22860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ru-RU" sz="1200" dirty="0">
                <a:solidFill>
                  <a:schemeClr val="dk1"/>
                </a:solidFill>
              </a:rPr>
              <a:t> Покупка чего-то противоправного в Интернете — худший вариант. Мало того, что это само по себе может быть преступлением, так еще и обычно такие вещи в Сети предлагают… мошенники.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endParaRPr lang="ru-AM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4EF8-54A0-324F-801B-763A57F1ADC8}" type="slidenum">
              <a:rPr lang="ru-AM" smtClean="0"/>
              <a:t>23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1311946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/>
              <a:t>Интернет — это возможности, которые доступны нам, где бы мы ни находились. Прямо из дома мы можем купить товары, за которыми раньше ходили в магазин; записаться к врачу или подать заявку на участие в конкурсах и соревнованиях. Интернет помогает проявить наши творческие способности и рассказать о них другим: можно снимать и публиковать видеоролики, писать рассказы и не только. Онлайн-игры, общение, прослушивание музыки, поиск информации для домашнего задания или самостоятельного обучения — все это у нас под рукой, прямо в смартфоне.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i="1" dirty="0"/>
              <a:t>(на всякий случай, для дополнения ответов ребят) </a:t>
            </a:r>
            <a:r>
              <a:rPr lang="ru-RU" dirty="0"/>
              <a:t>Интернет — это: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/>
              <a:t>- Покупки в онлайн-магазинах и пополнение баланса на электронных счетах;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/>
              <a:t>- Просмотр видео и прослушивание аудио;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/>
              <a:t>- Съемка собственных клипов и публикация их в Сети;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/>
              <a:t>- Самопрезентация и общение в социальных сетях;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/>
              <a:t>- Общение в мессенджерах, чатах и микроблогах;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/>
              <a:t>- Поиск полезной информации — для домашнего задания и не только;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/>
              <a:t>- Онлайн-игры;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/>
              <a:t>- Написание собственных программ;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И многое, многое другое. </a:t>
            </a:r>
          </a:p>
          <a:p>
            <a:endParaRPr lang="ru-AM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4EF8-54A0-324F-801B-763A57F1ADC8}" type="slidenum">
              <a:rPr lang="ru-AM" smtClean="0"/>
              <a:t>3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16868049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AM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4EF8-54A0-324F-801B-763A57F1ADC8}" type="slidenum">
              <a:rPr lang="ru-AM" smtClean="0"/>
              <a:t>24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704922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4502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Главная цель фишинга - вида Интернет-мошенничества - состоит в получении конфиденциальных данных пользователей — логинов и паролей. На английском языке </a:t>
            </a:r>
            <a:r>
              <a:rPr lang="en-US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phishing </a:t>
            </a: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читается как фишинг (от </a:t>
            </a:r>
            <a:r>
              <a:rPr lang="en-US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fishing — </a:t>
            </a: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рыбная ловля, </a:t>
            </a:r>
            <a:r>
              <a:rPr lang="en-US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password — </a:t>
            </a: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пароль). </a:t>
            </a:r>
          </a:p>
          <a:p>
            <a:pPr marL="0" lvl="0" indent="4502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Основные советы по борьбе с фишингом: </a:t>
            </a:r>
          </a:p>
          <a:p>
            <a:pPr marL="0" lvl="0" indent="4502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1. Следи за своим аккаунтом. Если ты подозреваешь, что твоя анкета была взломана, то необходимо заблокировать ее и сообщить администраторам ресурса об этом как можно скорее; </a:t>
            </a:r>
          </a:p>
          <a:p>
            <a:pPr marL="0" lvl="0" indent="4502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2. Используй безопасные веб-сайты, в том числе проверенных интернет-магазинов и поисковых систем; </a:t>
            </a:r>
          </a:p>
          <a:p>
            <a:pPr marL="0" lvl="0" indent="4502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3. Используй сложные и разные пароли. Таким образом, если тебя взломают, то злоумышленники получат доступ только к одному твоему профилю в сети, а не ко всем; </a:t>
            </a:r>
          </a:p>
          <a:p>
            <a:pPr marL="0" lvl="0" indent="4502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4. Если тебя взломали, то необходимо предупредить всех своих знакомых, которые добавлены у тебя в друзьях, о том, что тебя взломали и, возможно, от твоего имени будет рассылаться спам и ссылки на фишинговые сайты; </a:t>
            </a:r>
          </a:p>
          <a:p>
            <a:pPr marL="0" lvl="0" indent="4502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5. Установи надежный пароль (</a:t>
            </a:r>
            <a:r>
              <a:rPr lang="en-US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PIN) </a:t>
            </a: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на мобильный телефон; </a:t>
            </a:r>
          </a:p>
          <a:p>
            <a:pPr marL="0" lvl="0" indent="4502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6. Отключи сохранение пароля в браузере; </a:t>
            </a:r>
          </a:p>
          <a:p>
            <a:pPr marL="0" lvl="0" indent="4502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7. Не открывай файлы и другие вложения в письмах даже если они пришли от твоих друзей. Лучше уточни у них, отправляли ли они тебе эти файлы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sz="1200" b="1" dirty="0">
              <a:solidFill>
                <a:schemeClr val="dk1"/>
              </a:solidFill>
              <a:latin typeface="Liberation Serif"/>
              <a:ea typeface="Liberation Serif"/>
              <a:cs typeface="Liberation Serif"/>
              <a:sym typeface="Liberation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endParaRPr lang="ru-AM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4EF8-54A0-324F-801B-763A57F1ADC8}" type="slidenum">
              <a:rPr lang="ru-AM" smtClean="0"/>
              <a:t>25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10875586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4502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Электронные деньги — это очень удобный способ платежей, однако существуют мошенники, которые хотят получить эти деньги. Электронные деньги появились совсем недавно и именно из-за этого во многих государствах до сих пор не прописано про них в законах. В России же они функционируют и о них уже прописано в законе, где их разделяют на несколько видов - анонимные и не анонимные. Разница в том, что анонимные - это те, в которых разрешается проводить операции без идентификации пользователя, а в не анонимных идентификации пользователя является обязательной. Также следует различать электронные </a:t>
            </a:r>
            <a:r>
              <a:rPr lang="ru-RU" sz="1200" dirty="0" err="1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фиатные</a:t>
            </a: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 деньги (равны государственным валютам) и электронные </a:t>
            </a:r>
            <a:r>
              <a:rPr lang="ru-RU" sz="1200" dirty="0" err="1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нефиатные</a:t>
            </a: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 деньги (не равны государственным валютам). </a:t>
            </a:r>
          </a:p>
          <a:p>
            <a:pPr marL="0" lvl="0" indent="4502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Основные советы по безопасной работе с электронными деньгами: </a:t>
            </a:r>
          </a:p>
          <a:p>
            <a:pPr marL="0" lvl="0" indent="4502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1. Привяжи к счету мобильный телефон. Это самый удобный и быстрый способ восстановить доступ к счету. Привязанный телефон поможет, если забудешь свой платежный пароль или зайдешь на сайт с незнакомого устройства; </a:t>
            </a:r>
          </a:p>
          <a:p>
            <a:pPr marL="0" lvl="0" indent="4502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2. Используй одноразовые пароли. После перехода на усиленную авторизацию тебе уже не будет угрожать опасность кражи или перехвата платежного пароля; </a:t>
            </a:r>
          </a:p>
          <a:p>
            <a:pPr marL="0" lvl="0" indent="4502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3. Выбери сложный пароль. Преступникам будет не просто угадать сложный пароль. Надежные пароли — это пароли, которые содержат не менее 8 знаков и включают в себя строчные и прописные буквы, цифры и несколько символов, такие как знак доллара, фунта, восклицательный знак и т.п. Например, </a:t>
            </a:r>
            <a:r>
              <a:rPr lang="en-US" sz="1200" dirty="0" err="1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StROng</a:t>
            </a:r>
            <a:r>
              <a:rPr lang="en-US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!; </a:t>
            </a:r>
          </a:p>
          <a:p>
            <a:pPr marL="0" lvl="0" indent="4502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4. </a:t>
            </a: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Не вводи свои личные данные на сайтах, которым не доверяешь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endParaRPr lang="ru-AM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4EF8-54A0-324F-801B-763A57F1ADC8}" type="slidenum">
              <a:rPr lang="ru-AM" smtClean="0"/>
              <a:t>26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14593515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(Для учителя: все варианты неверны. Любую информацию надо проверять, включая фото и видео. А насчет контрольной - не лишним будет переспросить учителя)</a:t>
            </a:r>
            <a:br>
              <a:rPr lang="ru-RU" dirty="0"/>
            </a:br>
            <a:br>
              <a:rPr lang="ru-RU" dirty="0"/>
            </a:b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В Интернете публикуется куча информации. Но далеко не вся она правдива. Обмануть в Интернете легко. Можно «подправить» себе внешность, можно вообще выдать себя за другого человека. Можно написать что-то, чего в реале вообще не было. Или для шутки, или по недомыслию — а бывает, что и для злонамеренного обмана. Все это очень часто встречается в Сети.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sz="1200" dirty="0">
              <a:solidFill>
                <a:schemeClr val="dk1"/>
              </a:solidFill>
              <a:latin typeface="Liberation Serif"/>
              <a:ea typeface="Liberation Serif"/>
              <a:cs typeface="Liberation Serif"/>
              <a:sym typeface="Liberation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Бывает, что ложную информацию публикуют «для паники». Например, чтобы все кинулись покупать что-то по завышенной цене. Или чтобы люди стали вести себя определенным образом)</a:t>
            </a:r>
            <a:endParaRPr lang="ru-RU" dirty="0"/>
          </a:p>
          <a:p>
            <a:endParaRPr lang="ru-AM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4EF8-54A0-324F-801B-763A57F1ADC8}" type="slidenum">
              <a:rPr lang="ru-AM" smtClean="0"/>
              <a:t>27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31224900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</a:rPr>
              <a:t>Как защитить себя от фальшивой информации?</a:t>
            </a:r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ru-RU" sz="1200" dirty="0">
                <a:solidFill>
                  <a:schemeClr val="dk1"/>
                </a:solidFill>
              </a:rPr>
              <a:t>Проверять информацию в других источниках. Например, на сайтах СМИ — ведь журналисты несут ответственность за правдивость информации. Если это касается, скажем, сообщения в групповом чате об отмене контрольной — нелишне перепроверить у самого учителя.</a:t>
            </a:r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ru-RU" sz="1200" dirty="0">
                <a:solidFill>
                  <a:schemeClr val="dk1"/>
                </a:solidFill>
              </a:rPr>
              <a:t>Это же касается фото или видео. Нередко бывает, что публикуются «обрезанные» или «отредактированные» видео, в том числе с использованием искусственного интеллекта (</a:t>
            </a:r>
            <a:r>
              <a:rPr lang="ru-RU" sz="1200" dirty="0" err="1">
                <a:solidFill>
                  <a:schemeClr val="dk1"/>
                </a:solidFill>
              </a:rPr>
              <a:t>дипфейки</a:t>
            </a:r>
            <a:r>
              <a:rPr lang="ru-RU" sz="1200" dirty="0">
                <a:solidFill>
                  <a:schemeClr val="dk1"/>
                </a:solidFill>
              </a:rPr>
              <a:t>). Даже обычный поисковик может помочь найти реальный первоисточник.</a:t>
            </a:r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ru-RU" sz="1200" dirty="0">
                <a:solidFill>
                  <a:schemeClr val="dk1"/>
                </a:solidFill>
              </a:rPr>
              <a:t>Лучше пользоваться проверенными источниками. Для разнообразия картины можно пользоваться медиа с разными «редакционными позициями» - так представление о событии получится объективнее.</a:t>
            </a:r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endParaRPr lang="ru-AM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4EF8-54A0-324F-801B-763A57F1ADC8}" type="slidenum">
              <a:rPr lang="ru-AM" smtClean="0"/>
              <a:t>28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4594742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AM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4EF8-54A0-324F-801B-763A57F1ADC8}" type="slidenum">
              <a:rPr lang="ru-AM" smtClean="0"/>
              <a:t>29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35816648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Программно-технические угрозы — самый старый и по-прежнему очень опасный вид угроз.</a:t>
            </a:r>
            <a:b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</a:br>
            <a:endParaRPr lang="ru-RU" sz="1200" dirty="0">
              <a:solidFill>
                <a:schemeClr val="dk1"/>
              </a:solidFill>
              <a:latin typeface="Liberation Serif"/>
              <a:ea typeface="Liberation Serif"/>
              <a:cs typeface="Liberation Serif"/>
              <a:sym typeface="Liberation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Если говорить конкретно о вирусах, то компьютерный вирус - это разновидность вредоносных компьютерных программ, которая может саморазмножаться (копироваться). Так же, как коронавирус в реальной жизни. Так вирусы могут повредить или полностью уничтожить все файлы и данные, а также повредить или даже уничтожить операционную систему со всеми файлами в целом. Вирусы могут заражать другие компьютеры с уже зараженных машин.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sz="1200" dirty="0">
              <a:solidFill>
                <a:schemeClr val="dk1"/>
              </a:solidFill>
              <a:latin typeface="Liberation Serif"/>
              <a:ea typeface="Liberation Serif"/>
              <a:cs typeface="Liberation Serif"/>
              <a:sym typeface="Liberation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Самое «слабое звено» здесь — обычно сам пользователь. Как правило, преступники делают все, чтобы сам пользователь «пустил их к себе» - убеждают скачать или запустить некую программу. НИКТО НЕ МОЖЕТ ЗАПУСТИТЬ ВИРУС НА ВАШЕМ УСТРОЙСТВЕ БЕЗ ВАС. Поэтому тебя будут убеждать. Делается это при помощи специальных убеждающих текстов (например, рекламы).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endParaRPr lang="ru-AM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4EF8-54A0-324F-801B-763A57F1ADC8}" type="slidenum">
              <a:rPr lang="ru-AM" smtClean="0"/>
              <a:t>31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40646556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Можно отдельно рассказать про более сложные меры безопасности, в зависимости от подготовки учеников: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4502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- Использовать современные операционные системы, имеющие серьёзный уровень защиты от вредоносных программ; </a:t>
            </a:r>
          </a:p>
          <a:p>
            <a:pPr marL="0" lvl="0" indent="4502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- Постоянно устанавливать патчи (цифровые заплатки, которые автоматически устанавливаются с целью доработки программы) и другие обновления своей операционной системы. Скачивай их только с официального сайта разработчика ОС. Если существует режим автоматического обновления, включи его; </a:t>
            </a:r>
          </a:p>
          <a:p>
            <a:pPr marL="0" lvl="0" indent="4502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-  Работать на своем компьютере под правами пользователя, а не администратора. Это не позволит большинству вредоносных программ инсталлироваться на твоем персональном компьютере;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sz="1200" dirty="0">
              <a:solidFill>
                <a:schemeClr val="dk1"/>
              </a:solidFill>
              <a:latin typeface="Liberation Serif"/>
              <a:ea typeface="Liberation Serif"/>
              <a:cs typeface="Liberation Serif"/>
              <a:sym typeface="Liberation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endParaRPr lang="ru-AM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4EF8-54A0-324F-801B-763A57F1ADC8}" type="slidenum">
              <a:rPr lang="ru-AM" smtClean="0"/>
              <a:t>32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25469683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«Вася, я попал, перекинь мне 1000 рублей. Петя». Или «Маш, кинь мне денежку на раскрутку канала. Вика». Получив такое сообщение в чате или мессенджере, надо трижды подумать. Мошенники часто рассылают такие сообщения «наудачу» - авось из ста тысяч людей найдется тысяча Вась, и сто из них переведут деньги. Бывает и так, что у жуликов есть Ваши персональные данные — взятые из Вашей соцсети или украденные из какой-то базы данных. Такие мошенники представляются менеджерами сотовой сети, сотрудниками банков, даже полицейскими. Помимо мессенджеров и чатов, они могут звонить просто по телефону. Цель у них одна — собрать Ваши данные, достаточные для доступа к деньгам.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sz="1200" dirty="0">
              <a:solidFill>
                <a:schemeClr val="dk1"/>
              </a:solidFill>
              <a:latin typeface="Liberation Serif"/>
              <a:ea typeface="Liberation Serif"/>
              <a:cs typeface="Liberation Serif"/>
              <a:sym typeface="Liberation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Самый простой способ избежать проблем — проверить информацию.</a:t>
            </a:r>
            <a:endParaRPr lang="ru-RU" dirty="0"/>
          </a:p>
          <a:p>
            <a:endParaRPr lang="ru-AM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4EF8-54A0-324F-801B-763A57F1ADC8}" type="slidenum">
              <a:rPr lang="ru-AM" smtClean="0"/>
              <a:t>33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432191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ru-RU" sz="1200" dirty="0">
                <a:solidFill>
                  <a:schemeClr val="dk1"/>
                </a:solidFill>
              </a:rPr>
              <a:t>Помимо мессенджеров и чатов, мошенники могут звонить просто по телефону. Цель у них одна — собрать Ваши данные, достаточные для доступа к деньгам.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endParaRPr lang="ru-AM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4EF8-54A0-324F-801B-763A57F1ADC8}" type="slidenum">
              <a:rPr lang="ru-AM" smtClean="0"/>
              <a:t>34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1191642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В Интернете могут угрожать: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sz="1200" dirty="0">
              <a:solidFill>
                <a:schemeClr val="dk1"/>
              </a:solidFill>
              <a:latin typeface="Liberation Serif"/>
              <a:ea typeface="Liberation Serif"/>
              <a:cs typeface="Liberation Serif"/>
              <a:sym typeface="Liberation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- Твоей репутации, то есть тому, насколько хорошо тебя воспринимают друзья и вообще окружающие;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- Твоим деньгам и деньгам твоих родственников;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- Твоему компьютеру или смартфону.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sz="1200" dirty="0">
              <a:solidFill>
                <a:schemeClr val="dk1"/>
              </a:solidFill>
              <a:latin typeface="Liberation Serif"/>
              <a:ea typeface="Liberation Serif"/>
              <a:cs typeface="Liberation Serif"/>
              <a:sym typeface="Liberation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В интернете ты не находишься в одиночестве: вокруг другие люди, и некоторые могут быть опасны. Поэтому главное правило безопасности в Сети — нужно вести себя КАК НА УЛИЦЕ. То есть — соблюдать меры безопасности.</a:t>
            </a:r>
            <a:endParaRPr lang="ru-RU" dirty="0"/>
          </a:p>
          <a:p>
            <a:endParaRPr lang="ru-AM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4EF8-54A0-324F-801B-763A57F1ADC8}" type="slidenum">
              <a:rPr lang="ru-AM" smtClean="0"/>
              <a:t>5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7149715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Используй интернет для саморазвития! «Поколение М» – это крупнейший в России благотворительный проект, который компания МТС реализует в партнерстве с ведущими творческими объединениями</a:t>
            </a:r>
            <a:r>
              <a:rPr lang="ru-RU" baseline="0" dirty="0"/>
              <a:t> России.</a:t>
            </a:r>
            <a:endParaRPr lang="ru-RU" dirty="0"/>
          </a:p>
          <a:p>
            <a:r>
              <a:rPr lang="ru-RU" dirty="0"/>
              <a:t>Проект объединяет идею развития творческих способностей детей из регионов и благотворительную механику. На площадке проекта — </a:t>
            </a:r>
            <a:r>
              <a:rPr lang="en-US" dirty="0" err="1"/>
              <a:t>pokolenie.mts.ru</a:t>
            </a:r>
            <a:r>
              <a:rPr lang="en-US" dirty="0"/>
              <a:t> — </a:t>
            </a:r>
            <a:r>
              <a:rPr lang="ru-RU" dirty="0"/>
              <a:t>дети со всей страны могут проявить таланты, участвуя в конкурсах, мастер-классах и интерактивных упражнениях от российских звезд по разным направлениям. Все активности в группах и на сайте «Поколения М» МТС конвертирует в деньги и переводит на лечение тяжелобольных детей.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4EF8-54A0-324F-801B-763A57F1ADC8}" type="slidenum">
              <a:rPr lang="ru-AM" smtClean="0"/>
              <a:t>36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22453421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AM" dirty="0"/>
              <a:t>Данная презентация подготовлена в рамках </a:t>
            </a:r>
            <a:r>
              <a:rPr lang="ru-RU" dirty="0"/>
              <a:t>участия МТС в </a:t>
            </a:r>
            <a:r>
              <a:rPr lang="ru-AM" dirty="0"/>
              <a:t>Альянс</a:t>
            </a:r>
            <a:r>
              <a:rPr lang="ru-RU" dirty="0"/>
              <a:t>е</a:t>
            </a:r>
            <a:r>
              <a:rPr lang="ru-AM" dirty="0"/>
              <a:t> по защите детей в цифровой среде. </a:t>
            </a:r>
            <a:br>
              <a:rPr lang="ru-AM" dirty="0"/>
            </a:br>
            <a:r>
              <a:rPr lang="ru-RU" dirty="0"/>
              <a:t>Это объединение девяти крупных технологических, цифровых и медиакомпаний России. Каждый участник подписал хартию и обязуется прилагать максимум усилий для создания безопасной и благоприятной цифровой среды, делиться лучшими практиками и новейшими разработками. </a:t>
            </a:r>
            <a:br>
              <a:rPr lang="en-US" dirty="0"/>
            </a:br>
            <a:endParaRPr lang="ru-AM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4EF8-54A0-324F-801B-763A57F1ADC8}" type="slidenum">
              <a:rPr lang="ru-AM" smtClean="0"/>
              <a:t>38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2975767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AM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4EF8-54A0-324F-801B-763A57F1ADC8}" type="slidenum">
              <a:rPr lang="ru-AM" smtClean="0"/>
              <a:t>6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1247008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i="1" dirty="0"/>
              <a:t>(Для учителя: первые три пункта относятся к </a:t>
            </a:r>
            <a:r>
              <a:rPr lang="ru-RU" i="1" dirty="0" err="1"/>
              <a:t>киберунижениям</a:t>
            </a:r>
            <a:r>
              <a:rPr lang="ru-RU" i="1" dirty="0"/>
              <a:t>, последние два можно обсудить с ребятами, это скорее вопрос “адекватного” поведения, уголовной или административной ответственности за это нет)</a:t>
            </a:r>
          </a:p>
          <a:p>
            <a:endParaRPr lang="ru-AM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4EF8-54A0-324F-801B-763A57F1ADC8}" type="slidenum">
              <a:rPr lang="ru-AM" smtClean="0"/>
              <a:t>7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300230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</a:rPr>
              <a:t>Самая многогранная и самая массовая контентная угроза в Сети. Сюда входят любые оскорбления, любая травля, и публикация фото и видео со сценами унижения и насилия. Да, «фотожабы» - это тоже про это.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dk1"/>
                </a:solidFill>
              </a:rPr>
              <a:t>Последствия от </a:t>
            </a:r>
            <a:r>
              <a:rPr lang="ru-RU" sz="1200" dirty="0" err="1">
                <a:solidFill>
                  <a:schemeClr val="dk1"/>
                </a:solidFill>
              </a:rPr>
              <a:t>киберунижения</a:t>
            </a:r>
            <a:r>
              <a:rPr lang="ru-RU" sz="1200" dirty="0">
                <a:solidFill>
                  <a:schemeClr val="dk1"/>
                </a:solidFill>
              </a:rPr>
              <a:t> очень тяжелые. Для жертвы, но и для агрессора тоже. Почему страдает агрессор?</a:t>
            </a:r>
            <a:br>
              <a:rPr lang="ru-RU" sz="1200" dirty="0">
                <a:solidFill>
                  <a:schemeClr val="dk1"/>
                </a:solidFill>
              </a:rPr>
            </a:br>
            <a:br>
              <a:rPr lang="ru-RU" sz="1200" dirty="0">
                <a:solidFill>
                  <a:schemeClr val="dk1"/>
                </a:solidFill>
              </a:rPr>
            </a:br>
            <a:r>
              <a:rPr lang="ru-RU" sz="1200" dirty="0">
                <a:solidFill>
                  <a:schemeClr val="dk1"/>
                </a:solidFill>
              </a:rPr>
              <a:t>(ответы учеников)</a:t>
            </a:r>
            <a:br>
              <a:rPr lang="ru-RU" sz="1200" dirty="0">
                <a:solidFill>
                  <a:schemeClr val="dk1"/>
                </a:solidFill>
              </a:rPr>
            </a:br>
            <a:br>
              <a:rPr lang="ru-RU" sz="1200" dirty="0">
                <a:solidFill>
                  <a:schemeClr val="dk1"/>
                </a:solidFill>
              </a:rPr>
            </a:br>
            <a:r>
              <a:rPr lang="ru-RU" sz="1200" dirty="0">
                <a:solidFill>
                  <a:schemeClr val="dk1"/>
                </a:solidFill>
              </a:rPr>
              <a:t>Главная причина — в интернете никто не бывает анонимным, так что заниматься </a:t>
            </a:r>
            <a:r>
              <a:rPr lang="ru-RU" sz="1200" dirty="0" err="1">
                <a:solidFill>
                  <a:schemeClr val="dk1"/>
                </a:solidFill>
              </a:rPr>
              <a:t>киберунижением</a:t>
            </a:r>
            <a:r>
              <a:rPr lang="ru-RU" sz="1200" dirty="0">
                <a:solidFill>
                  <a:schemeClr val="dk1"/>
                </a:solidFill>
              </a:rPr>
              <a:t> себе дороже. Смотрите, что будет за травлю в сети:</a:t>
            </a:r>
          </a:p>
          <a:p>
            <a:endParaRPr lang="ru-AM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4EF8-54A0-324F-801B-763A57F1ADC8}" type="slidenum">
              <a:rPr lang="ru-AM" smtClean="0"/>
              <a:t>8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1382204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И да, любителям </a:t>
            </a:r>
            <a:r>
              <a:rPr lang="ru-RU" sz="1200" dirty="0" err="1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киберунижения</a:t>
            </a: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 стоит помнить: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sz="1200" dirty="0">
              <a:solidFill>
                <a:schemeClr val="dk1"/>
              </a:solidFill>
              <a:latin typeface="Liberation Serif"/>
              <a:ea typeface="Liberation Serif"/>
              <a:cs typeface="Liberation Serif"/>
              <a:sym typeface="Liberation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«Мне нет 16, а значит, ничего не будет» - это не работает, накажут по полной. Да так, что будет аукаться и через 10 лет, и через 20 — например, при поиске работы.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sz="1200" dirty="0">
              <a:solidFill>
                <a:schemeClr val="dk1"/>
              </a:solidFill>
              <a:latin typeface="Liberation Serif"/>
              <a:ea typeface="Liberation Serif"/>
              <a:cs typeface="Liberation Serif"/>
              <a:sym typeface="Liberation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«Меня не найдут» - в Интернете абсолютной анонимности не бывает. Ни </a:t>
            </a:r>
            <a:r>
              <a:rPr lang="en-US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VPN, </a:t>
            </a: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ни </a:t>
            </a:r>
            <a:r>
              <a:rPr lang="en-US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Tor </a:t>
            </a: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ее не гарантируют. Найдут. Да и в Интернет-сервисе </a:t>
            </a:r>
            <a:r>
              <a:rPr lang="ru-RU" sz="1200" dirty="0" err="1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забанят</a:t>
            </a: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sz="1200" dirty="0">
              <a:solidFill>
                <a:schemeClr val="dk1"/>
              </a:solidFill>
              <a:latin typeface="Liberation Serif"/>
              <a:ea typeface="Liberation Serif"/>
              <a:cs typeface="Liberation Serif"/>
              <a:sym typeface="Liberation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В общем, не стоит вести хулиганский образ виртуальной жизни. Интернет фиксирует все твои действия и сохраняет их. Удалить их будет крайне затруднительно. </a:t>
            </a:r>
            <a:endParaRPr lang="ru-RU" dirty="0"/>
          </a:p>
          <a:p>
            <a:endParaRPr lang="ru-AM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4EF8-54A0-324F-801B-763A57F1ADC8}" type="slidenum">
              <a:rPr lang="ru-AM" smtClean="0"/>
              <a:t>9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166349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>
                <a:solidFill>
                  <a:schemeClr val="dk1"/>
                </a:solidFill>
              </a:rPr>
              <a:t>Можно пожаловаться модератору или администрации сервиса. Для этого  в соцсетях и мессенджерах есть специальные кнопки - «Пожаловаться». Пожаловаться можно на пост, на фото или на видеоклип.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>
                <a:solidFill>
                  <a:schemeClr val="dk1"/>
                </a:solidFill>
              </a:rPr>
              <a:t>Если кто-то начал вести себя неподобающе на твоей странице в соцсети или в группе (чате), которую ты администрируешь — такого «кого-то» лучше </a:t>
            </a:r>
            <a:r>
              <a:rPr lang="ru-RU" dirty="0" err="1">
                <a:solidFill>
                  <a:schemeClr val="dk1"/>
                </a:solidFill>
              </a:rPr>
              <a:t>забанить</a:t>
            </a:r>
            <a:r>
              <a:rPr lang="ru-RU" dirty="0">
                <a:solidFill>
                  <a:schemeClr val="dk1"/>
                </a:solidFill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>
                <a:solidFill>
                  <a:schemeClr val="dk1"/>
                </a:solidFill>
              </a:rPr>
              <a:t>Если ты оказался(ась) в таком месте, где модератор не реагирует на жалобы — из такого пространства лучше просто уйти. В Интернете точно есть куча таких же </a:t>
            </a:r>
            <a:r>
              <a:rPr lang="ru-RU" dirty="0" err="1">
                <a:solidFill>
                  <a:schemeClr val="dk1"/>
                </a:solidFill>
              </a:rPr>
              <a:t>пабликов</a:t>
            </a:r>
            <a:r>
              <a:rPr lang="ru-RU" dirty="0">
                <a:solidFill>
                  <a:schemeClr val="dk1"/>
                </a:solidFill>
              </a:rPr>
              <a:t>, сообществ, групп и чатов, на ту же самую тему — но без унижения. Ничего «трусливого» в таком поведении нет — ведь на улице ты тоже наверняка отойдешь подальше от проблемного персонажа.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>
                <a:solidFill>
                  <a:schemeClr val="dk1"/>
                </a:solidFill>
              </a:rPr>
              <a:t>Очень полезно обратиться за помощью к родителям. Если будет нужно, они смогут подключить психолога, который поможет успокоиться и вернуться в обычный ритм жизни.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1"/>
                </a:solidFill>
              </a:rPr>
              <a:t>Если речь идет о сценах унижения и насилия — обязательно сообщи родителям, они обратятся в полицию. Проблемное видео уберут, а злоумышленникам точно не поздоровится.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- Не скатывайся на ответные оскорбления. Лучший способ: посоветоваться как себя вести и, если нет того, к кому можно обратиться, то вначале успокоиться. Если ты начнешь отвечать оскорблениями на оскорбления, то только еще больше разожжешь конфликт. И вообще, веди себя вежливо.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400" dirty="0">
              <a:solidFill>
                <a:schemeClr val="dk1"/>
              </a:solidFill>
              <a:latin typeface="Liberation Serif"/>
              <a:ea typeface="Liberation Serif"/>
              <a:cs typeface="Liberation Serif"/>
              <a:sym typeface="Liberation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dk1"/>
                </a:solidFill>
                <a:latin typeface="Liberation Serif"/>
                <a:ea typeface="Liberation Serif"/>
                <a:cs typeface="Liberation Serif"/>
                <a:sym typeface="Liberation Serif"/>
              </a:rPr>
              <a:t>-  Игнорируй единичный негатив. Одноразовые оскорбительные сообщения лучше игнорировать. Обычно агрессия прекращается на начальной стадии.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chemeClr val="dk1"/>
              </a:solidFill>
            </a:endParaRPr>
          </a:p>
          <a:p>
            <a:endParaRPr lang="ru-AM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4EF8-54A0-324F-801B-763A57F1ADC8}" type="slidenum">
              <a:rPr lang="ru-AM" smtClean="0"/>
              <a:t>10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4227982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dirty="0">
                <a:solidFill>
                  <a:schemeClr val="dk1"/>
                </a:solidFill>
              </a:rPr>
              <a:t>(Для учителя: все, кроме третьего пункта, это можно обсудить отдельно: воровать чужие работы нельзя, но можно вдохновиться и сделать что-то по-своему)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i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dirty="0">
                <a:solidFill>
                  <a:schemeClr val="dk1"/>
                </a:solidFill>
              </a:rPr>
              <a:t>Экстремальные видео, типа </a:t>
            </a:r>
            <a:r>
              <a:rPr lang="ru-RU" i="1" dirty="0" err="1">
                <a:solidFill>
                  <a:schemeClr val="dk1"/>
                </a:solidFill>
              </a:rPr>
              <a:t>руфинга</a:t>
            </a:r>
            <a:r>
              <a:rPr lang="ru-RU" i="1" dirty="0">
                <a:solidFill>
                  <a:schemeClr val="dk1"/>
                </a:solidFill>
              </a:rPr>
              <a:t> или </a:t>
            </a:r>
            <a:r>
              <a:rPr lang="ru-RU" i="1" dirty="0" err="1">
                <a:solidFill>
                  <a:schemeClr val="dk1"/>
                </a:solidFill>
              </a:rPr>
              <a:t>зацепинга</a:t>
            </a:r>
            <a:r>
              <a:rPr lang="ru-RU" i="1" dirty="0">
                <a:solidFill>
                  <a:schemeClr val="dk1"/>
                </a:solidFill>
              </a:rPr>
              <a:t> — точно не вариант. Шансы разбиться насмерть  ОЧЕНЬ велики — даже если ты думаешь, что «все просчитал». Всегда «что-то может пойти не так», но тут цена этого — твоя жизнь. Которая не игра, тут «сейвов» нет.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dirty="0">
                <a:solidFill>
                  <a:schemeClr val="dk1"/>
                </a:solidFill>
              </a:rPr>
              <a:t>Видео в стиле «пляжная одежда» - тоже не то. Толку от таких лайков не будет, а вот травли обычно бывает много. Да и вообще, могут «не так понять» - и репутация среди знакомых «съедет в ноль».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dirty="0">
                <a:solidFill>
                  <a:schemeClr val="dk1"/>
                </a:solidFill>
              </a:rPr>
              <a:t>Еще хуже — видео с неприличным поведением, издевательствами или насилием. Такой ролик, скорее всего, просто не пройдет модерацию. А какие будут последствия — мы уже знаем.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i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dirty="0">
                <a:solidFill>
                  <a:schemeClr val="dk1"/>
                </a:solidFill>
              </a:rPr>
              <a:t>А если тебе предлагают подзаработать большие деньги — скорее всего, это обман или уголовно наказуемая деятельность. Бесплатный сыр только в мышеловке, деньги тоже!</a:t>
            </a:r>
          </a:p>
          <a:p>
            <a:endParaRPr lang="ru-AM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4EF8-54A0-324F-801B-763A57F1ADC8}" type="slidenum">
              <a:rPr lang="ru-AM" smtClean="0"/>
              <a:t>13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4165976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EA40CA-66B5-D14C-C524-1381A4804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509D32D-F19B-F2CD-0DCB-9E43FF9F4D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82C5FE-5D3A-AEF7-D195-46DBB47C8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E0BF2-1D16-A749-9E51-0811B347AA20}" type="datetimeFigureOut">
              <a:rPr lang="x-none" smtClean="0"/>
              <a:t>05.06.2023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A98B83-F7D3-383C-7092-A289EE909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231AC8-F1D4-6349-3796-2F1BD18F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F5D3E-302E-FB46-9CF4-FF524AE3BD6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79451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6EF03E-D7F6-838A-E1EF-1FC3B6B9F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01373FA-A20E-3B9B-B630-C8DDD6C055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0E253A-A9D3-DE6A-43D2-B6E3CFEB25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5D6563-ECB2-FE4F-4255-D7E7C5CD6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E0BF2-1D16-A749-9E51-0811B347AA20}" type="datetimeFigureOut">
              <a:rPr lang="x-none" smtClean="0"/>
              <a:t>05.06.2023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0A3FA6-4629-787D-8577-13C0880E8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97397E-980E-B383-D705-675A61E0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F5D3E-302E-FB46-9CF4-FF524AE3BD6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12618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28701-491C-19D5-B0DC-336950E55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42985C-BBC0-D9D1-B239-EAB932970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5873D9-CF57-5C72-C5D5-E823918D35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E0BF2-1D16-A749-9E51-0811B347AA20}" type="datetimeFigureOut">
              <a:rPr lang="x-none" smtClean="0"/>
              <a:t>05.06.2023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9AE573-B542-709D-EE67-EC500A433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000D88-B18E-F273-E616-89577F5FC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F5D3E-302E-FB46-9CF4-FF524AE3BD6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5967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F8A351D-1D3A-DC13-AEDD-354E38FA4F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52E3A7-F127-96C8-D277-1349764BFB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DC78EC-9000-7F53-10E3-9907001D6C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E0BF2-1D16-A749-9E51-0811B347AA20}" type="datetimeFigureOut">
              <a:rPr lang="x-none" smtClean="0"/>
              <a:t>05.06.2023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6B543-689E-08AE-1BD2-02FC60C7C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B64523-0D9C-859F-9944-BDB66DB39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F5D3E-302E-FB46-9CF4-FF524AE3BD6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35066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5568E-7194-8846-3854-B722E7B1A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10515600" cy="707886"/>
          </a:xfrm>
        </p:spPr>
        <p:txBody>
          <a:bodyPr anchor="t" anchorCtr="0">
            <a:spAutoFit/>
          </a:bodyPr>
          <a:lstStyle>
            <a:lvl1pPr>
              <a:lnSpc>
                <a:spcPct val="100000"/>
              </a:lnSpc>
              <a:defRPr sz="4000" cap="all" baseline="0">
                <a:solidFill>
                  <a:srgbClr val="FF00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8B5FF6-4536-4D13-8CB8-168F0543F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0000"/>
            <a:ext cx="10515600" cy="2177006"/>
          </a:xfrm>
        </p:spPr>
        <p:txBody>
          <a:bodyPr>
            <a:spAutoFit/>
          </a:bodyPr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x-none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03218"/>
            <a:ext cx="808367" cy="208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517" y="6433379"/>
            <a:ext cx="2079988" cy="1883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413" y="6440557"/>
            <a:ext cx="7051587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86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5568E-7194-8846-3854-B722E7B1A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10515600" cy="707886"/>
          </a:xfrm>
        </p:spPr>
        <p:txBody>
          <a:bodyPr anchor="t" anchorCtr="0">
            <a:spAutoFit/>
          </a:bodyPr>
          <a:lstStyle>
            <a:lvl1pPr>
              <a:lnSpc>
                <a:spcPct val="100000"/>
              </a:lnSpc>
              <a:defRPr sz="4000" cap="all" baseline="0">
                <a:solidFill>
                  <a:srgbClr val="FF00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8B5FF6-4536-4D13-8CB8-168F0543F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0000"/>
            <a:ext cx="10515600" cy="2177006"/>
          </a:xfrm>
        </p:spPr>
        <p:txBody>
          <a:bodyPr>
            <a:spAutoFit/>
          </a:bodyPr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x-none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FF3244-D449-4098-94E8-3EEEB6ACC2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0255" y="0"/>
            <a:ext cx="981745" cy="9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58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7CE49F-2FA2-634B-2E86-8B4D3A1CA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981CBB-6E42-98AB-11C7-015C163B5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840FB1-DC29-DDD1-24B6-4FB4C4910E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E0BF2-1D16-A749-9E51-0811B347AA20}" type="datetimeFigureOut">
              <a:rPr lang="x-none" smtClean="0"/>
              <a:t>05.06.2023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FCF3A3-F0A1-ADCD-0122-650554E20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37BE61-E110-00A0-99C3-2501F7922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F5D3E-302E-FB46-9CF4-FF524AE3BD6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91150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EAC792-5F13-9E95-BDF5-304B0D5C5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AE5EE2-C7FB-4EB9-7320-FA59ED6863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A98B91-0D8D-BF34-A81A-3DEEB5097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38D4BD-AEED-4CF0-598D-0781E76C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E0BF2-1D16-A749-9E51-0811B347AA20}" type="datetimeFigureOut">
              <a:rPr lang="x-none" smtClean="0"/>
              <a:t>05.06.2023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AD5903-A873-836C-AFE3-D8DAF370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F07A34-D3F3-DF36-D005-48F503DA1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F5D3E-302E-FB46-9CF4-FF524AE3BD6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53130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F209AA-625E-FC92-15AB-0358C02C7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416577-AF70-445A-083E-4F2F92E54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147A04-89AD-F297-77CF-B257A1AC9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55D65F-3E49-46CC-1B8D-9B9522CB2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C0295A-0BE8-1652-1D8E-05A74B250F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4CB8DD2-F634-E41D-4A07-326DC5F35D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E0BF2-1D16-A749-9E51-0811B347AA20}" type="datetimeFigureOut">
              <a:rPr lang="x-none" smtClean="0"/>
              <a:t>05.06.2023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50043EF-11F6-937F-D0F3-639844464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9FED36B-8650-DCC8-CEAA-08EFB4A60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F5D3E-302E-FB46-9CF4-FF524AE3BD6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76160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90309A-76AC-44D9-8E21-BF107E975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AD1159-7E21-4DE4-99B8-8D304C6830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E0BF2-1D16-A749-9E51-0811B347AA20}" type="datetimeFigureOut">
              <a:rPr lang="x-none" smtClean="0"/>
              <a:t>05.06.2023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C78A628-A581-9800-B02E-9DB655E23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2695B43-EF20-E425-A56C-169EC410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F5D3E-302E-FB46-9CF4-FF524AE3BD6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2840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9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205E0C-D1B7-74C3-EBE6-49EE7591B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379DDE-4651-03F0-1361-D615B82EE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02B219-B70F-281D-2C2E-DEE70520BA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69441E-C825-27FC-C6B3-4A5F9A18EB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E0BF2-1D16-A749-9E51-0811B347AA20}" type="datetimeFigureOut">
              <a:rPr lang="x-none" smtClean="0"/>
              <a:t>05.06.2023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2AC57A-5461-7879-A924-E768AE540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09BB26-20F5-A3B5-502C-BC39504D1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F5D3E-302E-FB46-9CF4-FF524AE3BD6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47257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839A66-677E-4B84-F947-06154596C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A2BE2E-F1FE-80E7-675C-3D21A8075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1954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86838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image" Target="../media/image6.jpe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F0E0B59-08C8-4A1D-BFE8-FACE9559B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8" y="0"/>
            <a:ext cx="12169464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267" y="5570854"/>
            <a:ext cx="10605005" cy="917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B78AD3-E0D6-604D-4FF3-60C891A90DE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35019" y="264549"/>
            <a:ext cx="9144000" cy="359183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x-none" sz="5400" dirty="0">
                <a:solidFill>
                  <a:srgbClr val="FF0032"/>
                </a:solidFill>
                <a:latin typeface="MTS Wide Medium" panose="020B0306020102020303" pitchFamily="34" charset="0"/>
                <a:ea typeface="MTS Wide Medium" panose="020B0306020102020303" pitchFamily="34" charset="0"/>
                <a:cs typeface="Arial" panose="020B0604020202020204" pitchFamily="34" charset="0"/>
              </a:rPr>
              <a:t>УРОК </a:t>
            </a:r>
            <a:endParaRPr lang="ru-RU" sz="5400" dirty="0">
              <a:solidFill>
                <a:srgbClr val="FF0032"/>
              </a:solidFill>
              <a:latin typeface="MTS Wide Medium" panose="020B0306020102020303" pitchFamily="34" charset="0"/>
              <a:ea typeface="MTS Wide Medium" panose="020B0306020102020303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x-none" sz="5400" dirty="0">
                <a:solidFill>
                  <a:srgbClr val="FF0032"/>
                </a:solidFill>
                <a:latin typeface="MTS Wide Medium" panose="020B0306020102020303" pitchFamily="34" charset="0"/>
                <a:ea typeface="MTS Wide Medium" panose="020B0306020102020303" pitchFamily="34" charset="0"/>
                <a:cs typeface="Arial" panose="020B0604020202020204" pitchFamily="34" charset="0"/>
              </a:rPr>
              <a:t>БЕЗОПАСНОГО </a:t>
            </a:r>
            <a:endParaRPr lang="ru-RU" sz="5400" dirty="0">
              <a:solidFill>
                <a:srgbClr val="FF0032"/>
              </a:solidFill>
              <a:latin typeface="MTS Wide Medium" panose="020B0306020102020303" pitchFamily="34" charset="0"/>
              <a:ea typeface="MTS Wide Medium" panose="020B0306020102020303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x-none" sz="5400" dirty="0">
                <a:solidFill>
                  <a:srgbClr val="FF0032"/>
                </a:solidFill>
                <a:latin typeface="MTS Wide Medium" panose="020B0306020102020303" pitchFamily="34" charset="0"/>
                <a:ea typeface="MTS Wide Medium" panose="020B0306020102020303" pitchFamily="34" charset="0"/>
                <a:cs typeface="Arial" panose="020B0604020202020204" pitchFamily="34" charset="0"/>
              </a:rPr>
              <a:t>ИНТЕРНЕТА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356" y="5708640"/>
            <a:ext cx="2920915" cy="6603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31" y="5708639"/>
            <a:ext cx="2248587" cy="64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509" y="5919839"/>
            <a:ext cx="2795098" cy="2531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338" y="2237868"/>
            <a:ext cx="2226874" cy="19519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6" t="15552" r="1466" b="-4703"/>
          <a:stretch/>
        </p:blipFill>
        <p:spPr>
          <a:xfrm>
            <a:off x="10971250" y="4402696"/>
            <a:ext cx="854505" cy="26118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7377790-8A01-4FF3-A0B8-0E1DBA0040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58586" y="0"/>
            <a:ext cx="1533414" cy="153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03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3"/>
          <a:stretch/>
        </p:blipFill>
        <p:spPr>
          <a:xfrm>
            <a:off x="8036064" y="306000"/>
            <a:ext cx="3814311" cy="6552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1FF2E-E783-C948-7756-3273472B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10515600" cy="1323439"/>
          </a:xfrm>
        </p:spPr>
        <p:txBody>
          <a:bodyPr/>
          <a:lstStyle/>
          <a:p>
            <a:r>
              <a:rPr lang="ru-RU" dirty="0"/>
              <a:t>Что делать, если надо мной </a:t>
            </a:r>
            <a:br>
              <a:rPr lang="en-US" dirty="0"/>
            </a:br>
            <a:r>
              <a:rPr lang="ru-RU" dirty="0"/>
              <a:t>издеваются в интернете?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80F424-6A4F-FD52-A6B5-8305CC36D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327" y="1800000"/>
            <a:ext cx="7741737" cy="2177006"/>
          </a:xfrm>
        </p:spPr>
        <p:txBody>
          <a:bodyPr>
            <a:noAutofit/>
          </a:bodyPr>
          <a:lstStyle/>
          <a:p>
            <a:pPr marL="457200" lvl="0" indent="-361950">
              <a:spcBef>
                <a:spcPts val="600"/>
              </a:spcBef>
              <a:spcAft>
                <a:spcPts val="1200"/>
              </a:spcAft>
              <a:buSzPts val="2100"/>
              <a:buAutoNum type="arabicPeriod"/>
            </a:pPr>
            <a:r>
              <a:rPr lang="ru-RU" sz="1800" b="1" dirty="0"/>
              <a:t>Пожалуйся модераторам сервиса. </a:t>
            </a:r>
            <a:r>
              <a:rPr lang="ru-RU" sz="1800" dirty="0"/>
              <a:t>Нажми «Пожаловаться» </a:t>
            </a:r>
            <a:br>
              <a:rPr lang="en-US" sz="1800" dirty="0"/>
            </a:br>
            <a:r>
              <a:rPr lang="ru-RU" sz="1800" dirty="0"/>
              <a:t>в социальной сети или мессенджере, обидчика заблокируют.</a:t>
            </a:r>
          </a:p>
          <a:p>
            <a:pPr marL="457200" lvl="0" indent="-361950">
              <a:spcBef>
                <a:spcPts val="600"/>
              </a:spcBef>
              <a:spcAft>
                <a:spcPts val="1200"/>
              </a:spcAft>
              <a:buSzPts val="2100"/>
              <a:buAutoNum type="arabicPeriod"/>
            </a:pPr>
            <a:r>
              <a:rPr lang="ru-RU" sz="1800" b="1" dirty="0"/>
              <a:t>Уйди из «токсичного» пространства. </a:t>
            </a:r>
            <a:r>
              <a:rPr lang="ru-RU" sz="1800" dirty="0"/>
              <a:t>Перейди в другую группу или </a:t>
            </a:r>
            <a:br>
              <a:rPr lang="en-US" sz="1800" dirty="0"/>
            </a:br>
            <a:r>
              <a:rPr lang="ru-RU" sz="1800" dirty="0"/>
              <a:t>паблик на ту же тему, покинь чат (как пела Клава Кока). Это не трусость! </a:t>
            </a:r>
            <a:br>
              <a:rPr lang="en-US" sz="1800" dirty="0"/>
            </a:br>
            <a:r>
              <a:rPr lang="ru-RU" sz="1800" dirty="0"/>
              <a:t>Сравни: если тебя оскорбляют на улице, ты как можно быстрее уйдешь.</a:t>
            </a:r>
            <a:br>
              <a:rPr lang="en-US" sz="1800" dirty="0"/>
            </a:br>
            <a:r>
              <a:rPr lang="ru-RU" sz="1800" dirty="0"/>
              <a:t> Так надо поступать и в сети.</a:t>
            </a:r>
          </a:p>
          <a:p>
            <a:pPr marL="457200" lvl="0" indent="-361950">
              <a:spcBef>
                <a:spcPts val="600"/>
              </a:spcBef>
              <a:spcAft>
                <a:spcPts val="1200"/>
              </a:spcAft>
              <a:buSzPts val="2100"/>
              <a:buAutoNum type="arabicPeriod"/>
            </a:pPr>
            <a:r>
              <a:rPr lang="ru-RU" sz="1800" b="1" dirty="0"/>
              <a:t>Обратись к родителям. </a:t>
            </a:r>
            <a:r>
              <a:rPr lang="ru-RU" sz="1800" dirty="0"/>
              <a:t>У них есть реальная власть: они могут </a:t>
            </a:r>
            <a:br>
              <a:rPr lang="en-US" sz="1800" dirty="0"/>
            </a:br>
            <a:r>
              <a:rPr lang="ru-RU" sz="1800" dirty="0"/>
              <a:t>обратиться в полицию и прокуратуру, если дело серьезное. </a:t>
            </a:r>
            <a:br>
              <a:rPr lang="en-US" sz="1800" dirty="0"/>
            </a:br>
            <a:r>
              <a:rPr lang="ru-RU" sz="1800" dirty="0"/>
              <a:t>Или найдут психолога, который окажет поддержку.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30CBE8-B8C7-4CBC-82C1-A30F96301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0255" y="0"/>
            <a:ext cx="981745" cy="9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55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1FF2E-E783-C948-7756-3273472B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626121"/>
            <a:ext cx="10515600" cy="707886"/>
          </a:xfrm>
        </p:spPr>
        <p:txBody>
          <a:bodyPr/>
          <a:lstStyle/>
          <a:p>
            <a:r>
              <a:rPr lang="ru-RU" b="1" dirty="0"/>
              <a:t>Надо ли что-то отвечать на оскорбления?</a:t>
            </a:r>
            <a:r>
              <a:rPr lang="ru-RU" dirty="0"/>
              <a:t> </a:t>
            </a:r>
            <a:endParaRPr lang="x-none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095" y="2074565"/>
            <a:ext cx="927311" cy="203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56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1" r="3856"/>
          <a:stretch/>
        </p:blipFill>
        <p:spPr>
          <a:xfrm>
            <a:off x="7952441" y="306000"/>
            <a:ext cx="3903554" cy="6552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1FF2E-E783-C948-7756-3273472B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10515600" cy="1323439"/>
          </a:xfrm>
        </p:spPr>
        <p:txBody>
          <a:bodyPr/>
          <a:lstStyle/>
          <a:p>
            <a:r>
              <a:rPr lang="ru-RU" dirty="0"/>
              <a:t>На агрессию отвечать </a:t>
            </a:r>
            <a:br>
              <a:rPr lang="en-US" dirty="0"/>
            </a:br>
            <a:r>
              <a:rPr lang="ru-RU" dirty="0"/>
              <a:t>не надо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80F424-6A4F-FD52-A6B5-8305CC36D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0000"/>
            <a:ext cx="6752855" cy="2177006"/>
          </a:xfrm>
        </p:spPr>
        <p:txBody>
          <a:bodyPr>
            <a:noAutofit/>
          </a:bodyPr>
          <a:lstStyle/>
          <a:p>
            <a:pPr marL="457200" lvl="0" indent="-368300">
              <a:lnSpc>
                <a:spcPct val="115000"/>
              </a:lnSpc>
              <a:buSzPts val="2200"/>
            </a:pPr>
            <a:r>
              <a:rPr lang="ru-RU" sz="1800" b="1" dirty="0"/>
              <a:t>Главное для обидчика — твои негативные эмоции.</a:t>
            </a:r>
            <a:r>
              <a:rPr lang="ru-RU" sz="1800" dirty="0"/>
              <a:t> Он ждет реакции, чтобы продолжить унижение в диалоге, а когда не получает желаемое — отстает. Если проигнорировать единичный случай агрессии, все прекратится само собой.</a:t>
            </a:r>
          </a:p>
          <a:p>
            <a:pPr marL="457200" lvl="0" indent="-406400">
              <a:lnSpc>
                <a:spcPct val="115000"/>
              </a:lnSpc>
              <a:spcBef>
                <a:spcPts val="0"/>
              </a:spcBef>
              <a:buSzPts val="2800"/>
            </a:pPr>
            <a:r>
              <a:rPr lang="ru-RU" sz="1800" b="1" dirty="0"/>
              <a:t>Если ты начнешь отвечать оскорблениями на оскорбления, то еще больше разожжешь конфликт.</a:t>
            </a:r>
            <a:r>
              <a:rPr lang="ru-RU" sz="1800" dirty="0"/>
              <a:t> Лучше не трать время на перепалку и не выходи из своих границ. Если унижают систематически — сразу обращайся к родителям и модераторам.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A40AF1-6B6F-4DA1-B32E-49E21A7FA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0255" y="0"/>
            <a:ext cx="981745" cy="9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57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1FF2E-E783-C948-7756-3273472B1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Иногда мы сами себе враги :(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80F424-6A4F-FD52-A6B5-8305CC36D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0000"/>
            <a:ext cx="6059172" cy="2177006"/>
          </a:xfrm>
        </p:spPr>
        <p:txBody>
          <a:bodyPr>
            <a:noAutofit/>
          </a:bodyPr>
          <a:lstStyle/>
          <a:p>
            <a:pPr marL="0" lv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ru-RU" sz="2000" dirty="0"/>
              <a:t>Многие хотят стать популярными. Но какие действия в интернете ради популярности могут угрожать твоей жизни, репутации, деньгам?</a:t>
            </a:r>
            <a:endParaRPr lang="en-US" sz="2000" dirty="0"/>
          </a:p>
          <a:p>
            <a:pPr marL="457200" lvl="0" indent="-355600">
              <a:spcBef>
                <a:spcPts val="600"/>
              </a:spcBef>
              <a:spcAft>
                <a:spcPts val="1200"/>
              </a:spcAft>
              <a:buSzPts val="2000"/>
              <a:buChar char="❏"/>
            </a:pPr>
            <a:r>
              <a:rPr lang="ru-RU" sz="2000" dirty="0"/>
              <a:t>Фотографии в пляжной одежде, </a:t>
            </a:r>
            <a:br>
              <a:rPr lang="en-US" sz="2000" dirty="0"/>
            </a:br>
            <a:r>
              <a:rPr lang="ru-RU" sz="2000" dirty="0"/>
              <a:t>где много открытых частей тела</a:t>
            </a:r>
          </a:p>
          <a:p>
            <a:pPr marL="457200" lvl="0" indent="-355600">
              <a:spcBef>
                <a:spcPts val="600"/>
              </a:spcBef>
              <a:spcAft>
                <a:spcPts val="1200"/>
              </a:spcAft>
              <a:buSzPts val="2000"/>
              <a:buChar char="❏"/>
            </a:pPr>
            <a:r>
              <a:rPr lang="ru-RU" sz="2000" dirty="0"/>
              <a:t>Съемка экстремальных видео</a:t>
            </a:r>
          </a:p>
          <a:p>
            <a:pPr marL="457200" lvl="0" indent="-35560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ts val="2000"/>
              <a:buChar char="❏"/>
            </a:pPr>
            <a:r>
              <a:rPr lang="ru-RU" sz="2000" dirty="0">
                <a:solidFill>
                  <a:schemeClr val="dk1"/>
                </a:solidFill>
              </a:rPr>
              <a:t>Повтор чужой идеи (видео, фото и др.)</a:t>
            </a:r>
            <a:endParaRPr lang="ru-RU" sz="2000" dirty="0"/>
          </a:p>
          <a:p>
            <a:pPr marL="457200" lvl="0" indent="-355600">
              <a:spcBef>
                <a:spcPts val="600"/>
              </a:spcBef>
              <a:spcAft>
                <a:spcPts val="1200"/>
              </a:spcAft>
              <a:buSzPts val="2000"/>
              <a:buChar char="❏"/>
            </a:pPr>
            <a:r>
              <a:rPr lang="ru-RU" sz="2000" dirty="0"/>
              <a:t>Участие «в проектах», где предлагают </a:t>
            </a:r>
            <a:br>
              <a:rPr lang="en-US" sz="2000" dirty="0"/>
            </a:br>
            <a:r>
              <a:rPr lang="ru-RU" sz="2000" dirty="0"/>
              <a:t>быстро заработать даже школьнику</a:t>
            </a:r>
          </a:p>
          <a:p>
            <a:pPr marL="0" lvl="0" indent="0">
              <a:spcBef>
                <a:spcPts val="600"/>
              </a:spcBef>
              <a:spcAft>
                <a:spcPts val="1200"/>
              </a:spcAft>
              <a:buNone/>
            </a:pP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8" r="27240"/>
          <a:stretch/>
        </p:blipFill>
        <p:spPr>
          <a:xfrm>
            <a:off x="7520153" y="1325143"/>
            <a:ext cx="4671848" cy="553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45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1FF2E-E783-C948-7756-3273472B1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КАК СТАТЬ ПОПУЛЯРНЫМ?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80F424-6A4F-FD52-A6B5-8305CC36D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0000"/>
            <a:ext cx="5917283" cy="217700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2000" dirty="0"/>
              <a:t>Лучше всего снимать что-то познавательное, откуда зритель узнает для себя много нового. Вот такие ролики действительно поднимают популярность.</a:t>
            </a:r>
          </a:p>
          <a:p>
            <a:pPr marL="0" lvl="0" indent="0">
              <a:buNone/>
            </a:pPr>
            <a:endParaRPr lang="ru-RU" sz="2000" dirty="0"/>
          </a:p>
          <a:p>
            <a:pPr marL="0" lvl="0" indent="0">
              <a:buNone/>
            </a:pPr>
            <a:r>
              <a:rPr lang="ru-RU" sz="2000" b="1" dirty="0"/>
              <a:t>Еще идеи: </a:t>
            </a:r>
          </a:p>
          <a:p>
            <a:pPr marL="457200" lvl="0" indent="-342900">
              <a:buSzPts val="1800"/>
              <a:buAutoNum type="arabicPeriod"/>
            </a:pPr>
            <a:r>
              <a:rPr lang="ru-RU" sz="2000" b="1" dirty="0"/>
              <a:t>_________________________</a:t>
            </a:r>
          </a:p>
          <a:p>
            <a:pPr marL="457200" lvl="0" indent="-342900">
              <a:spcBef>
                <a:spcPts val="0"/>
              </a:spcBef>
              <a:buSzPts val="1800"/>
              <a:buAutoNum type="arabicPeriod"/>
            </a:pPr>
            <a:r>
              <a:rPr lang="ru-RU" sz="2000" b="1" dirty="0"/>
              <a:t>_________________________</a:t>
            </a:r>
          </a:p>
          <a:p>
            <a:pPr marL="457200" lvl="0" indent="-342900">
              <a:spcBef>
                <a:spcPts val="0"/>
              </a:spcBef>
              <a:buSzPts val="1800"/>
              <a:buAutoNum type="arabicPeriod"/>
            </a:pPr>
            <a:r>
              <a:rPr lang="ru-RU" sz="2000" b="1" dirty="0"/>
              <a:t>_________________________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3" r="25055"/>
          <a:stretch/>
        </p:blipFill>
        <p:spPr>
          <a:xfrm>
            <a:off x="7859876" y="306000"/>
            <a:ext cx="3990356" cy="655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6143923" y="5244537"/>
            <a:ext cx="2419999" cy="6889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767F05-D92A-4987-9FD2-39624CE021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0255" y="0"/>
            <a:ext cx="981745" cy="9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52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1FF2E-E783-C948-7756-3273472B1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История одной травли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80F424-6A4F-FD52-A6B5-8305CC36D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800" b="1" dirty="0"/>
              <a:t>В 2021 году в Нижнем Тагиле сверстники затравили подростка в группе «</a:t>
            </a:r>
            <a:r>
              <a:rPr lang="ru-RU" sz="1800" b="1" dirty="0" err="1"/>
              <a:t>ВКонтакте</a:t>
            </a:r>
            <a:r>
              <a:rPr lang="ru-RU" sz="1800" b="1" dirty="0"/>
              <a:t>» и были наказаны.</a:t>
            </a:r>
          </a:p>
          <a:p>
            <a:pPr marL="457200" lvl="0" indent="-349250">
              <a:spcBef>
                <a:spcPts val="600"/>
              </a:spcBef>
              <a:spcAft>
                <a:spcPts val="600"/>
              </a:spcAft>
              <a:buSzPts val="1900"/>
            </a:pPr>
            <a:r>
              <a:rPr lang="ru-RU" sz="1800" b="1" dirty="0"/>
              <a:t>Есть популярные группы (больше 6 тыс. подписчиков), </a:t>
            </a:r>
            <a:r>
              <a:rPr lang="ru-RU" sz="1800" dirty="0"/>
              <a:t>где дети публикуют фото своих недругов, оскорбляют их и даже «продают» – высылают номера телефонов и адреса за лайки. Так выложили фотографию Арсения с неприятными комментариями.</a:t>
            </a:r>
          </a:p>
          <a:p>
            <a:pPr marL="457200" lvl="0" indent="-349250">
              <a:spcBef>
                <a:spcPts val="600"/>
              </a:spcBef>
              <a:spcAft>
                <a:spcPts val="600"/>
              </a:spcAft>
              <a:buSzPts val="1900"/>
            </a:pPr>
            <a:r>
              <a:rPr lang="ru-RU" sz="1800" b="1" dirty="0"/>
              <a:t>Мама Арсения обратилась в школу и полицию. </a:t>
            </a:r>
            <a:r>
              <a:rPr lang="ru-RU" sz="1800" dirty="0"/>
              <a:t>Сначала она</a:t>
            </a:r>
            <a:r>
              <a:rPr lang="ru-RU" sz="1800" b="1" dirty="0"/>
              <a:t> </a:t>
            </a:r>
            <a:r>
              <a:rPr lang="ru-RU" sz="1800" dirty="0"/>
              <a:t>написала админам </a:t>
            </a:r>
            <a:r>
              <a:rPr lang="ru-RU" sz="1800" dirty="0" err="1"/>
              <a:t>паблика</a:t>
            </a:r>
            <a:r>
              <a:rPr lang="ru-RU" sz="1800" dirty="0"/>
              <a:t>, но те только посмеялись.</a:t>
            </a:r>
          </a:p>
          <a:p>
            <a:pPr marL="457200" lvl="0" indent="-349250">
              <a:spcBef>
                <a:spcPts val="600"/>
              </a:spcBef>
              <a:spcAft>
                <a:spcPts val="600"/>
              </a:spcAft>
              <a:buSzPts val="1900"/>
            </a:pPr>
            <a:r>
              <a:rPr lang="ru-RU" sz="1800" b="1" dirty="0"/>
              <a:t>МУ МВД РФ «Нижнетагильское» нашли виновных: </a:t>
            </a:r>
            <a:r>
              <a:rPr lang="ru-RU" sz="1800" dirty="0"/>
              <a:t>«Подразделение по делам несовершеннолетних отдела полиции № 17 провело проверку, в ходе которой установлена 12-летняя девочка, учащаяся одной из школ Дзержинского района, написавшая пост».</a:t>
            </a:r>
          </a:p>
          <a:p>
            <a:pPr marL="457200" lvl="0" indent="-349250">
              <a:spcBef>
                <a:spcPts val="600"/>
              </a:spcBef>
              <a:spcAft>
                <a:spcPts val="600"/>
              </a:spcAft>
              <a:buSzPts val="1900"/>
            </a:pPr>
            <a:r>
              <a:rPr lang="ru-RU" sz="1800" b="1" dirty="0"/>
              <a:t>После огласки в СМИ паблик Нижнего Тагила заблокировали, </a:t>
            </a:r>
            <a:br>
              <a:rPr lang="en-US" sz="1800" b="1" dirty="0"/>
            </a:br>
            <a:r>
              <a:rPr lang="ru-RU" sz="1800" b="1" dirty="0"/>
              <a:t>с обидчицей провели работу правоохранительные органы.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681" y="5016099"/>
            <a:ext cx="1507786" cy="148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60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1FF2E-E783-C948-7756-3273472B1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Приватность в Интернете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80F424-6A4F-FD52-A6B5-8305CC36D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0000"/>
            <a:ext cx="6437545" cy="2177006"/>
          </a:xfrm>
        </p:spPr>
        <p:txBody>
          <a:bodyPr>
            <a:noAutofit/>
          </a:bodyPr>
          <a:lstStyle/>
          <a:p>
            <a:pPr marL="0" lv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ru-RU" sz="2000" b="1" dirty="0"/>
              <a:t>Ответьте «да» или «нет»:</a:t>
            </a:r>
          </a:p>
          <a:p>
            <a:pPr marL="288000" lvl="0" indent="-288000">
              <a:spcBef>
                <a:spcPts val="600"/>
              </a:spcBef>
              <a:spcAft>
                <a:spcPts val="1200"/>
              </a:spcAft>
              <a:buSzPct val="110000"/>
              <a:buFont typeface="+mj-lt"/>
              <a:buAutoNum type="arabicPeriod"/>
            </a:pPr>
            <a:r>
              <a:rPr lang="ru-RU" sz="2000" dirty="0"/>
              <a:t>Приватность в интернете мешает стать популярным</a:t>
            </a:r>
          </a:p>
          <a:p>
            <a:pPr marL="288000" lvl="0" indent="-288000">
              <a:spcBef>
                <a:spcPts val="600"/>
              </a:spcBef>
              <a:spcAft>
                <a:spcPts val="1200"/>
              </a:spcAft>
              <a:buSzPct val="110000"/>
              <a:buFont typeface="+mj-lt"/>
              <a:buAutoNum type="arabicPeriod"/>
            </a:pPr>
            <a:r>
              <a:rPr lang="ru-RU" sz="2000" dirty="0"/>
              <a:t>Мои личные данные и фото моего дома невозможно использовать в дурных целях</a:t>
            </a:r>
            <a:endParaRPr lang="en-US" sz="2000" dirty="0"/>
          </a:p>
          <a:p>
            <a:pPr marL="288000" lvl="0" indent="-288000">
              <a:spcBef>
                <a:spcPts val="600"/>
              </a:spcBef>
              <a:spcAft>
                <a:spcPts val="1200"/>
              </a:spcAft>
              <a:buSzPct val="110000"/>
              <a:buFont typeface="+mj-lt"/>
              <a:buAutoNum type="arabicPeriod"/>
            </a:pPr>
            <a:r>
              <a:rPr lang="ru-RU" sz="2000" dirty="0"/>
              <a:t>Можно вести интернет-дневник, если он закрытый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6" r="4571" b="5207"/>
          <a:stretch/>
        </p:blipFill>
        <p:spPr>
          <a:xfrm>
            <a:off x="7728560" y="1800000"/>
            <a:ext cx="4459266" cy="440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95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1FF2E-E783-C948-7756-3273472B1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Что точно не надо </a:t>
            </a:r>
            <a:br>
              <a:rPr lang="en-US" dirty="0"/>
            </a:br>
            <a:r>
              <a:rPr lang="ru-RU" dirty="0"/>
              <a:t>публиковать в </a:t>
            </a:r>
            <a:r>
              <a:rPr lang="ru-RU" dirty="0" err="1"/>
              <a:t>соцсетях</a:t>
            </a:r>
            <a:endParaRPr lang="x-none" dirty="0"/>
          </a:p>
        </p:txBody>
      </p:sp>
      <p:graphicFrame>
        <p:nvGraphicFramePr>
          <p:cNvPr id="6" name="Google Shape;214;g12bec774f38_0_111"/>
          <p:cNvGraphicFramePr/>
          <p:nvPr>
            <p:extLst>
              <p:ext uri="{D42A27DB-BD31-4B8C-83A1-F6EECF244321}">
                <p14:modId xmlns:p14="http://schemas.microsoft.com/office/powerpoint/2010/main" val="2092576595"/>
              </p:ext>
            </p:extLst>
          </p:nvPr>
        </p:nvGraphicFramePr>
        <p:xfrm>
          <a:off x="805067" y="1767930"/>
          <a:ext cx="10656247" cy="409757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03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2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19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28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700" dirty="0">
                          <a:solidFill>
                            <a:schemeClr val="bg1"/>
                          </a:solidFill>
                          <a:latin typeface="+mn-lt"/>
                          <a:ea typeface="Proxima Nova"/>
                          <a:cs typeface="Proxima Nova"/>
                          <a:sym typeface="Proxima Nova"/>
                        </a:rPr>
                        <a:t>Какие действия</a:t>
                      </a:r>
                      <a:endParaRPr sz="1700" dirty="0">
                        <a:solidFill>
                          <a:schemeClr val="bg1"/>
                        </a:solidFill>
                        <a:latin typeface="+mn-lt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700">
                          <a:solidFill>
                            <a:schemeClr val="bg1"/>
                          </a:solidFill>
                          <a:latin typeface="+mn-lt"/>
                          <a:ea typeface="Proxima Nova"/>
                          <a:cs typeface="Proxima Nova"/>
                          <a:sym typeface="Proxima Nova"/>
                        </a:rPr>
                        <a:t>Какие данные под угрозой</a:t>
                      </a:r>
                      <a:endParaRPr sz="1700">
                        <a:solidFill>
                          <a:schemeClr val="bg1"/>
                        </a:solidFill>
                        <a:latin typeface="+mn-lt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700" dirty="0">
                          <a:solidFill>
                            <a:schemeClr val="bg1"/>
                          </a:solidFill>
                          <a:latin typeface="+mn-lt"/>
                          <a:ea typeface="Proxima Nova"/>
                          <a:cs typeface="Proxima Nova"/>
                          <a:sym typeface="Proxima Nova"/>
                        </a:rPr>
                        <a:t>Как их могут использовать</a:t>
                      </a:r>
                      <a:endParaRPr sz="1700" dirty="0">
                        <a:solidFill>
                          <a:schemeClr val="bg1"/>
                        </a:solidFill>
                        <a:latin typeface="+mn-lt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353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700" b="1" dirty="0">
                          <a:latin typeface="+mn-lt"/>
                          <a:ea typeface="Proxima Nova"/>
                          <a:cs typeface="Proxima Nova"/>
                          <a:sym typeface="Proxima Nova"/>
                        </a:rPr>
                        <a:t>Не пиши слишком много о себе.</a:t>
                      </a:r>
                      <a:br>
                        <a:rPr lang="en-US" sz="1700" b="1" dirty="0">
                          <a:latin typeface="+mn-lt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ru-RU" sz="1700" b="1" dirty="0">
                          <a:latin typeface="+mn-lt"/>
                          <a:ea typeface="Proxima Nova"/>
                          <a:cs typeface="Proxima Nova"/>
                          <a:sym typeface="Proxima Nova"/>
                        </a:rPr>
                        <a:t> </a:t>
                      </a:r>
                      <a:r>
                        <a:rPr lang="ru-RU" sz="1700" dirty="0">
                          <a:latin typeface="+mn-lt"/>
                          <a:ea typeface="Proxima Nova"/>
                          <a:cs typeface="Proxima Nova"/>
                          <a:sym typeface="Proxima Nova"/>
                        </a:rPr>
                        <a:t>Можно только минимум — имя, возраст, город</a:t>
                      </a:r>
                      <a:endParaRPr sz="1700" dirty="0">
                        <a:latin typeface="+mn-lt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700" dirty="0">
                          <a:latin typeface="+mn-lt"/>
                          <a:ea typeface="Proxima Nova"/>
                          <a:cs typeface="Proxima Nova"/>
                          <a:sym typeface="Proxima Nova"/>
                        </a:rPr>
                        <a:t>Где учишься, чем увлекаешься, в какие секции ходишь, какой домашний адрес, как зовут родителей</a:t>
                      </a:r>
                      <a:endParaRPr sz="1700" dirty="0">
                        <a:latin typeface="+mn-lt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700" dirty="0">
                          <a:latin typeface="+mn-lt"/>
                          <a:ea typeface="Proxima Nova"/>
                          <a:cs typeface="Proxima Nova"/>
                          <a:sym typeface="Proxima Nova"/>
                        </a:rPr>
                        <a:t>Злоумышленник может притвориться твоим знакомым, войти в доверие и навредить всей семье.</a:t>
                      </a:r>
                      <a:endParaRPr sz="1700" dirty="0">
                        <a:solidFill>
                          <a:schemeClr val="dk1"/>
                        </a:solidFill>
                        <a:latin typeface="+mn-lt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312000" marR="121900" marT="121900" marB="121900">
                    <a:lnL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1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700" b="1" dirty="0">
                          <a:latin typeface="+mn-lt"/>
                          <a:ea typeface="Proxima Nova"/>
                          <a:cs typeface="Proxima Nova"/>
                          <a:sym typeface="Proxima Nova"/>
                        </a:rPr>
                        <a:t>Не пиши, что ты в поездке, не ставь </a:t>
                      </a:r>
                      <a:r>
                        <a:rPr lang="ru-RU" sz="1700" b="1" dirty="0" err="1">
                          <a:latin typeface="+mn-lt"/>
                          <a:ea typeface="Proxima Nova"/>
                          <a:cs typeface="Proxima Nova"/>
                          <a:sym typeface="Proxima Nova"/>
                        </a:rPr>
                        <a:t>геотеги</a:t>
                      </a:r>
                      <a:endParaRPr sz="1700" b="1" dirty="0">
                        <a:latin typeface="+mn-lt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700">
                          <a:latin typeface="+mn-lt"/>
                          <a:ea typeface="Proxima Nova"/>
                          <a:cs typeface="Proxima Nova"/>
                          <a:sym typeface="Proxima Nova"/>
                        </a:rPr>
                        <a:t>Где ты сейчас и когда будешь дома, где отдыхаете на каникулах</a:t>
                      </a:r>
                      <a:endParaRPr sz="1700">
                        <a:latin typeface="+mn-lt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700" dirty="0">
                          <a:latin typeface="+mn-lt"/>
                          <a:ea typeface="Proxima Nova"/>
                          <a:cs typeface="Proxima Nova"/>
                          <a:sym typeface="Proxima Nova"/>
                        </a:rPr>
                        <a:t> Это может помочь злоумышленникам понять, когда и сколько времени тебя нет дома.</a:t>
                      </a:r>
                      <a:endParaRPr sz="1700" dirty="0">
                        <a:latin typeface="+mn-lt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312000" marR="121900" marT="121900" marB="121900">
                    <a:lnL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646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700" b="1" dirty="0">
                          <a:latin typeface="+mn-lt"/>
                          <a:ea typeface="Proxima Nova"/>
                          <a:cs typeface="Proxima Nova"/>
                          <a:sym typeface="Proxima Nova"/>
                        </a:rPr>
                        <a:t>Не выкладывай фото изнутри и снаружи дома, своего двора или школы</a:t>
                      </a:r>
                      <a:endParaRPr sz="1700" b="1" dirty="0">
                        <a:latin typeface="+mn-lt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700" dirty="0">
                          <a:latin typeface="+mn-lt"/>
                          <a:ea typeface="Proxima Nova"/>
                          <a:cs typeface="Proxima Nova"/>
                          <a:sym typeface="Proxima Nova"/>
                        </a:rPr>
                        <a:t>Твой адрес или район, уровень достатка (по интерьеру квартиры)</a:t>
                      </a:r>
                      <a:endParaRPr sz="1700" dirty="0">
                        <a:latin typeface="+mn-lt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700" dirty="0">
                          <a:latin typeface="+mn-lt"/>
                          <a:ea typeface="Proxima Nova"/>
                          <a:cs typeface="Proxima Nova"/>
                          <a:sym typeface="Proxima Nova"/>
                        </a:rPr>
                        <a:t>Преступники тоже умеют думать головой и по этим фото могут легко определить, где человек живет. А также оценить уровень достатка — и спланировать кражу.</a:t>
                      </a:r>
                      <a:endParaRPr sz="1700" dirty="0">
                        <a:latin typeface="+mn-lt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312000" marR="121900" marT="121900" marB="121900">
                    <a:lnL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5390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1FF2E-E783-C948-7756-3273472B1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И еще меры предосторожности</a:t>
            </a:r>
            <a:endParaRPr lang="x-none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20000" y="1800000"/>
            <a:ext cx="6957807" cy="4440703"/>
          </a:xfrm>
        </p:spPr>
        <p:txBody>
          <a:bodyPr/>
          <a:lstStyle/>
          <a:p>
            <a:pPr marL="457200" lvl="0" indent="-387350">
              <a:buSzPct val="110000"/>
              <a:buAutoNum type="arabicPeriod"/>
            </a:pPr>
            <a:r>
              <a:rPr lang="ru-RU" sz="2000" b="1" dirty="0"/>
              <a:t>Ограничь список друзей.</a:t>
            </a:r>
            <a:r>
              <a:rPr lang="ru-RU" sz="2000" dirty="0"/>
              <a:t> Не добавляй незнакомых или случайных людей в друзья в </a:t>
            </a:r>
            <a:r>
              <a:rPr lang="ru-RU" sz="2000" dirty="0" err="1"/>
              <a:t>соцсети</a:t>
            </a:r>
            <a:r>
              <a:rPr lang="ru-RU" sz="2000" dirty="0"/>
              <a:t>.</a:t>
            </a:r>
          </a:p>
          <a:p>
            <a:pPr marL="457200" lvl="0" indent="-387350">
              <a:buSzPct val="110000"/>
              <a:buAutoNum type="arabicPeriod"/>
            </a:pPr>
            <a:r>
              <a:rPr lang="ru-RU" sz="2000" b="1" dirty="0"/>
              <a:t>Не пиши пароли</a:t>
            </a:r>
            <a:r>
              <a:rPr lang="ru-RU" sz="2000" dirty="0"/>
              <a:t>, телефоны, адреса, номера карт.</a:t>
            </a:r>
          </a:p>
          <a:p>
            <a:pPr marL="457200" lvl="0" indent="-387350">
              <a:buSzPct val="110000"/>
              <a:buAutoNum type="arabicPeriod"/>
            </a:pPr>
            <a:r>
              <a:rPr lang="ru-RU" sz="2000" b="1" dirty="0"/>
              <a:t>Следи за репутацией</a:t>
            </a:r>
            <a:r>
              <a:rPr lang="ru-RU" sz="2000" dirty="0"/>
              <a:t>. Не выкладывай ничего, что может опозорить тебя, скомпрометировать или унизить, даже если кажется смешным.</a:t>
            </a:r>
          </a:p>
          <a:p>
            <a:pPr marL="457200" lvl="0" indent="-387350">
              <a:buSzPct val="110000"/>
              <a:buAutoNum type="arabicPeriod"/>
            </a:pPr>
            <a:r>
              <a:rPr lang="ru-RU" sz="2000" b="1" dirty="0"/>
              <a:t>Не отвечай на слишком личные вопросы, </a:t>
            </a:r>
            <a:r>
              <a:rPr lang="ru-RU" sz="2000" dirty="0"/>
              <a:t>если говоришь с незнакомым.</a:t>
            </a:r>
          </a:p>
          <a:p>
            <a:pPr marL="457200" lvl="0" indent="-387350">
              <a:buSzPct val="110000"/>
              <a:buAutoNum type="arabicPeriod"/>
            </a:pPr>
            <a:r>
              <a:rPr lang="ru-RU" sz="2000" b="1" dirty="0"/>
              <a:t>Используй сложный пароль для аккаунта</a:t>
            </a:r>
            <a:r>
              <a:rPr lang="ru-RU" sz="2000" dirty="0"/>
              <a:t>, чтобы его </a:t>
            </a:r>
            <a:br>
              <a:rPr lang="en-US" sz="2000" dirty="0"/>
            </a:br>
            <a:r>
              <a:rPr lang="ru-RU" sz="2000" dirty="0"/>
              <a:t>не взломали.</a:t>
            </a:r>
          </a:p>
          <a:p>
            <a:pPr>
              <a:buSzPct val="110000"/>
            </a:pP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3" r="10154"/>
          <a:stretch/>
        </p:blipFill>
        <p:spPr>
          <a:xfrm>
            <a:off x="8586534" y="1800000"/>
            <a:ext cx="3601291" cy="443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19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1FF2E-E783-C948-7756-3273472B1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А что если мне предлагают выплату?</a:t>
            </a:r>
            <a:endParaRPr lang="x-none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2000" dirty="0"/>
              <a:t>Бывают сайты, которые предлагают «легкий заработок» или «выплаты» </a:t>
            </a:r>
            <a:br>
              <a:rPr lang="ru-RU" sz="2000" dirty="0"/>
            </a:br>
            <a:r>
              <a:rPr lang="ru-RU" sz="2000" dirty="0"/>
              <a:t>и просят для этого личные данные. Это точно мошенники. Могут попросить </a:t>
            </a:r>
            <a:r>
              <a:rPr lang="ru-RU" sz="2000" b="1" dirty="0"/>
              <a:t>номер телефона, номер карты, пароли, коды. </a:t>
            </a:r>
            <a:r>
              <a:rPr lang="ru-RU" sz="2000" b="1" dirty="0">
                <a:solidFill>
                  <a:srgbClr val="FF0000"/>
                </a:solidFill>
              </a:rPr>
              <a:t>НИКОГДА НЕ ОТПРАВЛЯЙ ИХ!</a:t>
            </a:r>
          </a:p>
          <a:p>
            <a:pPr lvl="0">
              <a:buClr>
                <a:schemeClr val="dk1"/>
              </a:buClr>
            </a:pP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15935" y="3289372"/>
            <a:ext cx="77601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ru-RU" sz="2800" dirty="0">
                <a:solidFill>
                  <a:srgbClr val="333333"/>
                </a:solidFill>
                <a:highlight>
                  <a:srgbClr val="FFFFFF"/>
                </a:highlight>
              </a:rPr>
              <a:t>школьников сталкивались </a:t>
            </a:r>
            <a:br>
              <a:rPr lang="en-US" sz="2800" dirty="0">
                <a:solidFill>
                  <a:srgbClr val="333333"/>
                </a:solidFill>
                <a:highlight>
                  <a:srgbClr val="FFFFFF"/>
                </a:highlight>
              </a:rPr>
            </a:br>
            <a:r>
              <a:rPr lang="ru-RU" sz="2800" dirty="0">
                <a:solidFill>
                  <a:srgbClr val="333333"/>
                </a:solidFill>
                <a:highlight>
                  <a:srgbClr val="FFFFFF"/>
                </a:highlight>
              </a:rPr>
              <a:t>с мошенничеством в интернете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07470" y="3212427"/>
            <a:ext cx="24497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>
                <a:solidFill>
                  <a:srgbClr val="FF0000"/>
                </a:solidFill>
              </a:rPr>
              <a:t>60% </a:t>
            </a:r>
            <a:endParaRPr lang="ru-RU" sz="66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15936" y="4625815"/>
            <a:ext cx="53142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Опрос учеников российских школ — российское движение школьников и исследователи из онлайн-школы </a:t>
            </a:r>
            <a:r>
              <a:rPr lang="ru-RU" sz="1400" dirty="0" err="1"/>
              <a:t>Skysmart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43901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A806C-9B79-9FD7-9A1B-8C9F87B64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Для чего мы используем интернет?</a:t>
            </a:r>
            <a:endParaRPr lang="x-none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CFD5F4-03FD-5EF1-C51D-6D186923F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>
              <a:buNone/>
            </a:pPr>
            <a:r>
              <a:rPr lang="ru-RU" dirty="0"/>
              <a:t>Расскажите, какие возможности он дает? 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ru-RU" dirty="0"/>
              <a:t>Зачем мы выходим в интернет каждый день?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27" b="39048"/>
          <a:stretch/>
        </p:blipFill>
        <p:spPr>
          <a:xfrm>
            <a:off x="720000" y="4676503"/>
            <a:ext cx="11472000" cy="155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66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1FF2E-E783-C948-7756-3273472B1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Какие из этих предложений могут быть мошенническими?</a:t>
            </a:r>
            <a:endParaRPr lang="x-none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0000" lvl="0" indent="-360000">
              <a:buSzPts val="2800"/>
            </a:pPr>
            <a:r>
              <a:rPr lang="ru-RU" sz="2000" dirty="0"/>
              <a:t>Вложиться в прибыльный проект</a:t>
            </a:r>
          </a:p>
          <a:p>
            <a:pPr marL="360000" lvl="0" indent="-360000">
              <a:buSzPts val="2800"/>
            </a:pPr>
            <a:r>
              <a:rPr lang="ru-RU" sz="2000" dirty="0"/>
              <a:t>Зарабатывать, выполняя задания на сайте</a:t>
            </a:r>
          </a:p>
          <a:p>
            <a:pPr marL="360000" lvl="0" indent="-360000">
              <a:buSzPts val="2800"/>
            </a:pPr>
            <a:r>
              <a:rPr lang="ru-RU" sz="2000" dirty="0"/>
              <a:t>Получить выигрыш в онлайн-конкурсе</a:t>
            </a:r>
          </a:p>
          <a:p>
            <a:pPr marL="360000" lvl="0" indent="-360000">
              <a:buSzPts val="2800"/>
            </a:pPr>
            <a:r>
              <a:rPr lang="ru-RU" sz="2000" dirty="0"/>
              <a:t>Перевести деньги (посты знакомых в </a:t>
            </a:r>
            <a:r>
              <a:rPr lang="ru-RU" sz="2000" dirty="0" err="1"/>
              <a:t>соцсетях</a:t>
            </a:r>
            <a:r>
              <a:rPr lang="ru-RU" sz="2000" dirty="0"/>
              <a:t>)</a:t>
            </a:r>
          </a:p>
          <a:p>
            <a:pPr marL="360000" lvl="0" indent="-360000">
              <a:buSzPts val="2800"/>
            </a:pPr>
            <a:r>
              <a:rPr lang="ru-RU" sz="2000" dirty="0"/>
              <a:t>Скинуть код подтверждения</a:t>
            </a:r>
          </a:p>
          <a:p>
            <a:pPr marL="360000" lvl="0" indent="-360000">
              <a:buSzPts val="2800"/>
            </a:pPr>
            <a:r>
              <a:rPr lang="ru-RU" sz="2000" dirty="0"/>
              <a:t>Перейти по ссылке и посмотреть якобы твои фото</a:t>
            </a:r>
          </a:p>
          <a:p>
            <a:pPr lvl="0" indent="0">
              <a:buNone/>
            </a:pPr>
            <a:endParaRPr lang="en-US" sz="2000" dirty="0"/>
          </a:p>
          <a:p>
            <a:pPr marL="0" lvl="0" indent="0">
              <a:buNone/>
            </a:pPr>
            <a:r>
              <a:rPr lang="ru-RU" b="1" dirty="0"/>
              <a:t>ЦЕЛЬ — ТВОИ ДЕНЬГИ И ДЕНЬГИ РОДИТЕЛЕЙ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856" y="3942498"/>
            <a:ext cx="1733607" cy="150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4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1FF2E-E783-C948-7756-3273472B1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РЕАЛЬНЫЙ ДРУГ И </a:t>
            </a:r>
            <a:br>
              <a:rPr lang="ru-RU" b="1" dirty="0"/>
            </a:br>
            <a:r>
              <a:rPr lang="ru-RU" b="1" dirty="0"/>
              <a:t>ВИРТУАЛЬНЫЙ «ФРЕНД»</a:t>
            </a:r>
            <a:r>
              <a:rPr lang="ru-RU" dirty="0"/>
              <a:t> 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80F424-6A4F-FD52-A6B5-8305CC36D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0000"/>
            <a:ext cx="6396417" cy="2177006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SzPts val="1600"/>
              <a:buNone/>
            </a:pPr>
            <a:r>
              <a:rPr lang="ru-RU" sz="1800" dirty="0"/>
              <a:t>Мошенники часто скрываются под маской интересных собеседников на форумах и в группах в </a:t>
            </a:r>
            <a:r>
              <a:rPr lang="ru-RU" sz="1800" dirty="0" err="1"/>
              <a:t>соцсетях</a:t>
            </a:r>
            <a:r>
              <a:rPr lang="ru-RU" sz="1800" dirty="0"/>
              <a:t>. </a:t>
            </a:r>
            <a:br>
              <a:rPr lang="en-US" sz="1800" dirty="0"/>
            </a:br>
            <a:r>
              <a:rPr lang="ru-RU" sz="1800" dirty="0"/>
              <a:t>Они могут завести с тобой виртуальную дружбу на почве общих интересов и втереться в доверие ради будущей выгоды. Когда контакт налаживается, они выдумывают различные предлоги, чтобы получить необходимую им информацию.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SzPts val="1600"/>
              <a:buNone/>
            </a:pP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t="30869" r="16578" b="18797"/>
          <a:stretch/>
        </p:blipFill>
        <p:spPr>
          <a:xfrm>
            <a:off x="7580243" y="1258017"/>
            <a:ext cx="4611758" cy="24622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05038" y="3882115"/>
            <a:ext cx="597355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b="1" dirty="0">
                <a:solidFill>
                  <a:srgbClr val="FF0000"/>
                </a:solidFill>
              </a:rPr>
              <a:t>Если твой друг по интернету начинает просить деньги или услуги — это плохой сигнал.</a:t>
            </a:r>
          </a:p>
          <a:p>
            <a:pPr lvl="0">
              <a:spcBef>
                <a:spcPts val="600"/>
              </a:spcBef>
            </a:pPr>
            <a:r>
              <a:rPr lang="ru-RU" dirty="0">
                <a:solidFill>
                  <a:schemeClr val="dk1"/>
                </a:solidFill>
              </a:rPr>
              <a:t>Посоветуйся с родителями или взрослыми, которым ты доверяешь.</a:t>
            </a:r>
          </a:p>
          <a:p>
            <a:pPr lvl="0">
              <a:spcBef>
                <a:spcPts val="600"/>
              </a:spcBef>
            </a:pPr>
            <a:r>
              <a:rPr lang="ru-RU" dirty="0">
                <a:solidFill>
                  <a:schemeClr val="dk1"/>
                </a:solidFill>
              </a:rPr>
              <a:t>Ты не будешь выглядеть «злым», «равнодушным», никто не поставит под сомнение твою способность быть другом. А если начинают давить на чувство вины — это еще более тревожный знак.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47109" r="27082" b="3358"/>
          <a:stretch/>
        </p:blipFill>
        <p:spPr>
          <a:xfrm>
            <a:off x="4817" y="4020855"/>
            <a:ext cx="4441923" cy="22172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538" y="4309665"/>
            <a:ext cx="1050243" cy="163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33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DA207-0F25-B1B4-4FF8-3A7467A0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История из жизни</a:t>
            </a:r>
            <a:endParaRPr lang="x-none" sz="3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21F4FC-6BA6-7BDC-F22D-33AB504A2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2000" dirty="0"/>
              <a:t>Алексей Захаров, </a:t>
            </a:r>
            <a:r>
              <a:rPr lang="ru-RU" sz="2000" dirty="0" err="1"/>
              <a:t>сооснователь</a:t>
            </a:r>
            <a:r>
              <a:rPr lang="ru-RU" sz="2000" dirty="0"/>
              <a:t> Superjob.ru, крупного работного сайта, </a:t>
            </a:r>
            <a:r>
              <a:rPr lang="ru-RU" sz="2000" b="1" dirty="0"/>
              <a:t>однажды поверил «знакомой из </a:t>
            </a:r>
            <a:r>
              <a:rPr lang="ru-RU" sz="2000" b="1" dirty="0" err="1"/>
              <a:t>фейсбука</a:t>
            </a:r>
            <a:r>
              <a:rPr lang="ru-RU" sz="2000" b="1" dirty="0"/>
              <a:t>» и перевел деньги </a:t>
            </a:r>
            <a:r>
              <a:rPr lang="ru-RU" sz="2000" dirty="0"/>
              <a:t>сначала на благотворительный проект, а потом на операцию больной маме. Когда женщина попросила деньги в третий раз на новую операцию, Алексей начал проверку: позвонил главному врачу больницы и спросил, правда ли это. Ответ — это </a:t>
            </a:r>
            <a:r>
              <a:rPr lang="ru-RU" sz="2000" dirty="0" err="1"/>
              <a:t>фейк</a:t>
            </a:r>
            <a:r>
              <a:rPr lang="ru-RU" sz="2000" dirty="0"/>
              <a:t>! </a:t>
            </a:r>
            <a:endParaRPr lang="en-US" sz="2000" dirty="0"/>
          </a:p>
          <a:p>
            <a:pPr marL="0" lvl="0" indent="0">
              <a:buNone/>
            </a:pPr>
            <a:r>
              <a:rPr lang="ru-RU" sz="2000" b="1" dirty="0"/>
              <a:t>Вывод: доверяй, но проверяй. Не ленись узнать правду.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323" y="4340036"/>
            <a:ext cx="1733607" cy="150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87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3" r="14263"/>
          <a:stretch/>
        </p:blipFill>
        <p:spPr>
          <a:xfrm>
            <a:off x="8398887" y="306000"/>
            <a:ext cx="3453974" cy="6552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DA207-0F25-B1B4-4FF8-3A7467A0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А что с покупками в интернете?</a:t>
            </a:r>
            <a:endParaRPr lang="x-none" sz="3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21F4FC-6BA6-7BDC-F22D-33AB504A2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0000"/>
            <a:ext cx="6342952" cy="2177006"/>
          </a:xfrm>
        </p:spPr>
        <p:txBody>
          <a:bodyPr>
            <a:noAutofit/>
          </a:bodyPr>
          <a:lstStyle/>
          <a:p>
            <a:pPr lv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ru-RU" dirty="0"/>
              <a:t>Поднимите руку те, кто хотя бы раз что-то покупал в онлайн-магазинах, сервисах или играх.</a:t>
            </a:r>
          </a:p>
          <a:p>
            <a:pPr lvl="0" indent="0">
              <a:lnSpc>
                <a:spcPct val="100000"/>
              </a:lnSpc>
              <a:spcBef>
                <a:spcPts val="500"/>
              </a:spcBef>
              <a:buNone/>
            </a:pPr>
            <a:endParaRPr lang="ru-RU" dirty="0"/>
          </a:p>
          <a:p>
            <a:pPr lv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ru-RU" b="1" dirty="0"/>
              <a:t>Какие правила безопасности при оплате в интернете вы знаете?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71634" y="4523685"/>
            <a:ext cx="854505" cy="29297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50843F-1D84-41D8-B922-A3B2C691E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0255" y="0"/>
            <a:ext cx="981745" cy="9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96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DA207-0F25-B1B4-4FF8-3A7467A0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Чек-лист перед покупкой в интернете</a:t>
            </a:r>
            <a:endParaRPr lang="x-none" sz="3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21F4FC-6BA6-7BDC-F22D-33AB504A2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lvl="0" indent="-393700">
              <a:spcBef>
                <a:spcPts val="600"/>
              </a:spcBef>
              <a:spcAft>
                <a:spcPts val="600"/>
              </a:spcAft>
              <a:buSzPct val="110000"/>
              <a:buChar char="❏"/>
            </a:pPr>
            <a:r>
              <a:rPr lang="ru-RU" sz="2000" dirty="0"/>
              <a:t>Заведи собственную банковскую карту или попроси это сделать родителей. Так твои личные деньги будут отделены от семейного бюджета.</a:t>
            </a:r>
          </a:p>
          <a:p>
            <a:pPr marL="457200" lvl="0" indent="-393700">
              <a:spcBef>
                <a:spcPts val="600"/>
              </a:spcBef>
              <a:spcAft>
                <a:spcPts val="600"/>
              </a:spcAft>
              <a:buSzPct val="110000"/>
              <a:buChar char="❏"/>
            </a:pPr>
            <a:r>
              <a:rPr lang="ru-RU" sz="2000" dirty="0"/>
              <a:t>Не подсматривай данные карт родителей и нигде не плати с их карт. Иначе ты рискуешь оставить их вообще без денег.</a:t>
            </a:r>
          </a:p>
          <a:p>
            <a:pPr marL="457200" lvl="0" indent="-393700">
              <a:spcBef>
                <a:spcPts val="600"/>
              </a:spcBef>
              <a:spcAft>
                <a:spcPts val="600"/>
              </a:spcAft>
              <a:buSzPct val="110000"/>
              <a:buChar char="❏"/>
            </a:pPr>
            <a:r>
              <a:rPr lang="ru-RU" sz="2000" dirty="0"/>
              <a:t>Покупай только в проверенных магазинах и официальных приложениях.</a:t>
            </a:r>
          </a:p>
          <a:p>
            <a:pPr marL="457200" lvl="0" indent="-393700">
              <a:spcBef>
                <a:spcPts val="600"/>
              </a:spcBef>
              <a:spcAft>
                <a:spcPts val="600"/>
              </a:spcAft>
              <a:buSzPct val="110000"/>
              <a:buChar char="❏"/>
            </a:pPr>
            <a:r>
              <a:rPr lang="ru-RU" sz="2000" dirty="0"/>
              <a:t>Если переходишь в магазин по ссылке — проверь в адресной строке, что это не сайт-обманка и нет подмены букв в адресе.</a:t>
            </a:r>
          </a:p>
        </p:txBody>
      </p:sp>
    </p:spTree>
    <p:extLst>
      <p:ext uri="{BB962C8B-B14F-4D97-AF65-F5344CB8AC3E}">
        <p14:creationId xmlns:p14="http://schemas.microsoft.com/office/powerpoint/2010/main" val="2171145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DA207-0F25-B1B4-4FF8-3A7467A0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А что такое </a:t>
            </a:r>
            <a:r>
              <a:rPr lang="ru-RU" sz="3600" dirty="0" err="1"/>
              <a:t>фишинг</a:t>
            </a:r>
            <a:r>
              <a:rPr lang="ru-RU" sz="3600" dirty="0"/>
              <a:t>?</a:t>
            </a:r>
            <a:endParaRPr lang="x-none" sz="3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21F4FC-6BA6-7BDC-F22D-33AB504A2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0000"/>
            <a:ext cx="6500607" cy="217700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2000" dirty="0"/>
              <a:t>Это способ получить твои данные с помощью </a:t>
            </a:r>
            <a:r>
              <a:rPr lang="ru-RU" sz="2000" dirty="0" err="1"/>
              <a:t>фейкового</a:t>
            </a:r>
            <a:r>
              <a:rPr lang="ru-RU" sz="2000" dirty="0"/>
              <a:t> сайта, который один-в-один похож на настоящий. Так злоумышленник может подделать сайт онлайн-магазина и предложить тебе «оплатить» покупку (а на самом деле — слить свои данные).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B421F4FC-6BA6-7BDC-F22D-33AB504A264E}"/>
              </a:ext>
            </a:extLst>
          </p:cNvPr>
          <p:cNvSpPr txBox="1">
            <a:spLocks/>
          </p:cNvSpPr>
          <p:nvPr/>
        </p:nvSpPr>
        <p:spPr>
          <a:xfrm>
            <a:off x="720000" y="4176492"/>
            <a:ext cx="6031530" cy="1065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None/>
            </a:pPr>
            <a:r>
              <a:rPr lang="ru-RU" sz="2400" b="1" dirty="0"/>
              <a:t>Как вы думаете, как можно «раскусить» мошенника и не попасться на </a:t>
            </a:r>
            <a:r>
              <a:rPr lang="ru-RU" sz="2400" b="1" dirty="0" err="1"/>
              <a:t>фишинговый</a:t>
            </a:r>
            <a:r>
              <a:rPr lang="ru-RU" sz="2400" b="1" dirty="0"/>
              <a:t> сайт?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4" r="15309"/>
          <a:stretch/>
        </p:blipFill>
        <p:spPr>
          <a:xfrm>
            <a:off x="7996003" y="1323937"/>
            <a:ext cx="4195997" cy="5534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111" y="3805622"/>
            <a:ext cx="927311" cy="20324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77E004-7CEF-4DE6-9070-5B945A19A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0255" y="0"/>
            <a:ext cx="981745" cy="9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91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DA207-0F25-B1B4-4FF8-3A7467A0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Если ты используешь электронные деньги</a:t>
            </a:r>
            <a:endParaRPr lang="x-none" sz="3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21F4FC-6BA6-7BDC-F22D-33AB504A2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0000"/>
            <a:ext cx="7020869" cy="2177006"/>
          </a:xfrm>
        </p:spPr>
        <p:txBody>
          <a:bodyPr>
            <a:noAutofit/>
          </a:bodyPr>
          <a:lstStyle/>
          <a:p>
            <a:pPr marL="288000" lvl="0" indent="-288000"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ru-RU" sz="2000" dirty="0"/>
              <a:t>Привяжи к счету мобильный телефон — это самый удобный способ восстановить доступ к счету, если забудешь пароль.</a:t>
            </a:r>
          </a:p>
          <a:p>
            <a:pPr marL="288000" lvl="0" indent="-288000"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ru-RU" sz="2000" dirty="0"/>
              <a:t>Поставь усиленную защиту, например одноразовые пароли для входа, которые будут приходить тебе на устройство.</a:t>
            </a:r>
          </a:p>
          <a:p>
            <a:pPr marL="288000" lvl="0" indent="-288000"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ru-RU" sz="2000" dirty="0"/>
              <a:t>Придумай сложный основной пароль. </a:t>
            </a:r>
            <a:br>
              <a:rPr lang="en-US" sz="2000" dirty="0"/>
            </a:br>
            <a:r>
              <a:rPr lang="ru-RU" sz="2000" b="1" dirty="0"/>
              <a:t>Какой пароль можно считать сложным?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2" t="6159" r="42500" b="11413"/>
          <a:stretch/>
        </p:blipFill>
        <p:spPr>
          <a:xfrm>
            <a:off x="7955280" y="1750554"/>
            <a:ext cx="4236720" cy="510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251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19A7A-BE6B-66B8-4893-A1B396574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</a:t>
            </a:r>
            <a:r>
              <a:rPr lang="ru-RU" dirty="0" err="1"/>
              <a:t>фактчекинг</a:t>
            </a:r>
            <a:r>
              <a:rPr lang="ru-RU" dirty="0"/>
              <a:t>?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DD2DE9-BD9B-5FFB-4D5E-DECD41137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0000"/>
            <a:ext cx="7194290" cy="2177006"/>
          </a:xfrm>
        </p:spPr>
        <p:txBody>
          <a:bodyPr>
            <a:noAutofit/>
          </a:bodyPr>
          <a:lstStyle/>
          <a:p>
            <a:pPr marL="0" lv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ru-RU" sz="2000" b="1" dirty="0"/>
              <a:t>Но сначала ответь «да» или «нет»:</a:t>
            </a:r>
          </a:p>
          <a:p>
            <a:pPr marL="457200" lvl="0" indent="-406400">
              <a:spcBef>
                <a:spcPts val="600"/>
              </a:spcBef>
              <a:spcAft>
                <a:spcPts val="600"/>
              </a:spcAft>
              <a:buSzPts val="2800"/>
            </a:pPr>
            <a:r>
              <a:rPr lang="ru-RU" sz="2000" dirty="0"/>
              <a:t>Если паблик выпустил новость, она правдива.</a:t>
            </a:r>
          </a:p>
          <a:p>
            <a:pPr marL="457200" lvl="0" indent="-406400">
              <a:spcBef>
                <a:spcPts val="600"/>
              </a:spcBef>
              <a:spcAft>
                <a:spcPts val="600"/>
              </a:spcAft>
              <a:buSzPts val="2800"/>
            </a:pPr>
            <a:r>
              <a:rPr lang="ru-RU" sz="2000" dirty="0"/>
              <a:t>Если в чате написали, что завтра не будет контрольной, — это правда.</a:t>
            </a:r>
          </a:p>
          <a:p>
            <a:pPr marL="457200" lvl="0" indent="-406400">
              <a:spcBef>
                <a:spcPts val="600"/>
              </a:spcBef>
              <a:spcAft>
                <a:spcPts val="600"/>
              </a:spcAft>
              <a:buSzPts val="2800"/>
            </a:pPr>
            <a:r>
              <a:rPr lang="ru-RU" sz="2000" dirty="0"/>
              <a:t>Если к посту приложено видео или фото — </a:t>
            </a:r>
            <a:br>
              <a:rPr lang="en-US" sz="2000" dirty="0"/>
            </a:br>
            <a:r>
              <a:rPr lang="ru-RU" sz="2000" dirty="0"/>
              <a:t>это неопровержимое доказательство.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8" t="12721" r="17462" b="2895"/>
          <a:stretch/>
        </p:blipFill>
        <p:spPr>
          <a:xfrm>
            <a:off x="8621965" y="1292772"/>
            <a:ext cx="3570036" cy="556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9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19A7A-BE6B-66B8-4893-A1B396574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Фактчекинг</a:t>
            </a:r>
            <a:r>
              <a:rPr lang="x-none" dirty="0">
                <a:effectLst/>
              </a:rPr>
              <a:t> 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DD2DE9-BD9B-5FFB-4D5E-DECD41137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0000"/>
            <a:ext cx="6772918" cy="2177006"/>
          </a:xfrm>
        </p:spPr>
        <p:txBody>
          <a:bodyPr>
            <a:noAutofit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1600"/>
              <a:buNone/>
            </a:pPr>
            <a:r>
              <a:rPr lang="ru-RU" sz="1800" b="1" dirty="0"/>
              <a:t>Это проверка информации — правдива ли она</a:t>
            </a:r>
            <a:endParaRPr lang="en-US" sz="1800" b="1" dirty="0"/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600"/>
              <a:buNone/>
            </a:pPr>
            <a:endParaRPr lang="en-US" sz="1800" dirty="0"/>
          </a:p>
          <a:p>
            <a:pPr marL="0" lvl="0" indent="0">
              <a:buNone/>
            </a:pPr>
            <a:r>
              <a:rPr lang="ru-RU" sz="1800" b="1" dirty="0">
                <a:solidFill>
                  <a:srgbClr val="FF0000"/>
                </a:solidFill>
              </a:rPr>
              <a:t>Как защитить себя от фальшивой информации?</a:t>
            </a:r>
          </a:p>
          <a:p>
            <a:pPr marL="0" lvl="0" indent="180000">
              <a:buClr>
                <a:schemeClr val="dk1"/>
              </a:buClr>
              <a:buSzPts val="2000"/>
            </a:pPr>
            <a:r>
              <a:rPr lang="ru-RU" sz="1800" dirty="0">
                <a:solidFill>
                  <a:schemeClr val="dk1"/>
                </a:solidFill>
              </a:rPr>
              <a:t>Увидел новость в </a:t>
            </a:r>
            <a:r>
              <a:rPr lang="ru-RU" sz="1800" dirty="0" err="1">
                <a:solidFill>
                  <a:schemeClr val="dk1"/>
                </a:solidFill>
              </a:rPr>
              <a:t>паблике</a:t>
            </a:r>
            <a:r>
              <a:rPr lang="ru-RU" sz="1800" dirty="0">
                <a:solidFill>
                  <a:schemeClr val="dk1"/>
                </a:solidFill>
              </a:rPr>
              <a:t> — поищи в других источниках.</a:t>
            </a:r>
          </a:p>
          <a:p>
            <a:pPr marL="0" lvl="0" indent="180000">
              <a:buClr>
                <a:schemeClr val="dk1"/>
              </a:buClr>
              <a:buSzPts val="2000"/>
            </a:pPr>
            <a:r>
              <a:rPr lang="ru-RU" sz="1800" dirty="0">
                <a:solidFill>
                  <a:schemeClr val="dk1"/>
                </a:solidFill>
              </a:rPr>
              <a:t>Увидел фото или видео — попробуй найти реальный первоисточник в поисковике.</a:t>
            </a:r>
          </a:p>
          <a:p>
            <a:pPr marL="0" lvl="0" indent="180000">
              <a:buClr>
                <a:schemeClr val="dk1"/>
              </a:buClr>
              <a:buSzPts val="2000"/>
            </a:pPr>
            <a:r>
              <a:rPr lang="ru-RU" sz="1800" dirty="0">
                <a:solidFill>
                  <a:schemeClr val="dk1"/>
                </a:solidFill>
              </a:rPr>
              <a:t>Читай проверенные материалы: официальные сайты и СМИ.</a:t>
            </a:r>
          </a:p>
          <a:p>
            <a:pPr marL="0" lvl="0" indent="180000">
              <a:buClr>
                <a:schemeClr val="dk1"/>
              </a:buClr>
              <a:buSzPts val="2000"/>
            </a:pPr>
            <a:r>
              <a:rPr lang="ru-RU" sz="1800" dirty="0">
                <a:solidFill>
                  <a:schemeClr val="dk1"/>
                </a:solidFill>
              </a:rPr>
              <a:t>Кто-то что-то сказал об отмене контрольной, первого урока </a:t>
            </a:r>
            <a:br>
              <a:rPr lang="en-US" sz="1800" dirty="0">
                <a:solidFill>
                  <a:schemeClr val="dk1"/>
                </a:solidFill>
              </a:rPr>
            </a:br>
            <a:r>
              <a:rPr lang="ru-RU" sz="1800" dirty="0">
                <a:solidFill>
                  <a:schemeClr val="dk1"/>
                </a:solidFill>
              </a:rPr>
              <a:t>или полета в космос — переспроси у учителя (или космонавта :))</a:t>
            </a:r>
          </a:p>
          <a:p>
            <a:pPr marL="0" lvl="0" indent="180000">
              <a:buNone/>
            </a:pPr>
            <a:endParaRPr lang="ru-RU" sz="1800" dirty="0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1800" dirty="0"/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600"/>
              <a:buNone/>
            </a:pPr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918" y="306000"/>
            <a:ext cx="4368000" cy="655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176" y="895486"/>
            <a:ext cx="1733607" cy="15030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5E9BC4-AED1-43B8-83AA-5E644E644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0255" y="0"/>
            <a:ext cx="981745" cy="9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09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20000" y="1798667"/>
            <a:ext cx="91880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ru-RU" sz="4000" b="1" dirty="0">
                <a:solidFill>
                  <a:srgbClr val="FF0000"/>
                </a:solidFill>
                <a:latin typeface="+mj-lt"/>
              </a:rPr>
              <a:t>КАК МОЖЕТ МОЙ СМАРТФОН </a:t>
            </a:r>
            <a:br>
              <a:rPr lang="ru-RU" sz="4000" b="1" dirty="0">
                <a:solidFill>
                  <a:srgbClr val="FF0000"/>
                </a:solidFill>
                <a:latin typeface="+mj-lt"/>
              </a:rPr>
            </a:br>
            <a:r>
              <a:rPr lang="ru-RU" sz="4000" b="1" dirty="0">
                <a:solidFill>
                  <a:srgbClr val="FF0000"/>
                </a:solidFill>
                <a:latin typeface="+mj-lt"/>
              </a:rPr>
              <a:t>БЫТЬ ПРОТИВ МЕНЯ?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ru-RU" sz="4000" b="1" dirty="0">
                <a:solidFill>
                  <a:srgbClr val="FF0000"/>
                </a:solidFill>
                <a:latin typeface="+mj-lt"/>
              </a:rPr>
              <a:t>ЧТО ОБЪЕДИНЯЕТ КОРОНАВИРУС И ВАМПИРОВ?</a:t>
            </a:r>
            <a:endParaRPr lang="ru-RU" sz="4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9419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A806C-9B79-9FD7-9A1B-8C9F87B64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Интернет — это</a:t>
            </a:r>
            <a:endParaRPr lang="x-none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CFD5F4-03FD-5EF1-C51D-6D186923F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069" y="1800000"/>
            <a:ext cx="3810974" cy="684682"/>
          </a:xfrm>
        </p:spPr>
        <p:txBody>
          <a:bodyPr>
            <a:noAutofit/>
          </a:bodyPr>
          <a:lstStyle/>
          <a:p>
            <a:pPr lvl="0" indent="0">
              <a:spcBef>
                <a:spcPts val="0"/>
              </a:spcBef>
              <a:buNone/>
            </a:pPr>
            <a:r>
              <a:rPr lang="ru-RU" dirty="0">
                <a:solidFill>
                  <a:schemeClr val="dk1"/>
                </a:solidFill>
              </a:rPr>
              <a:t>Фильмы и музыка</a:t>
            </a:r>
            <a:endParaRPr lang="ru-RU" sz="2000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F6CFD5F4-03FD-5EF1-C51D-6D186923F961}"/>
              </a:ext>
            </a:extLst>
          </p:cNvPr>
          <p:cNvSpPr txBox="1">
            <a:spLocks/>
          </p:cNvSpPr>
          <p:nvPr/>
        </p:nvSpPr>
        <p:spPr>
          <a:xfrm>
            <a:off x="1033150" y="3015853"/>
            <a:ext cx="3695246" cy="465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ts val="0"/>
              </a:spcBef>
              <a:buNone/>
            </a:pPr>
            <a:r>
              <a:rPr lang="ru-RU" dirty="0">
                <a:solidFill>
                  <a:schemeClr val="dk1"/>
                </a:solidFill>
              </a:rPr>
              <a:t>Покупки</a:t>
            </a:r>
            <a:endParaRPr lang="ru-RU" sz="2000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F6CFD5F4-03FD-5EF1-C51D-6D186923F961}"/>
              </a:ext>
            </a:extLst>
          </p:cNvPr>
          <p:cNvSpPr txBox="1">
            <a:spLocks/>
          </p:cNvSpPr>
          <p:nvPr/>
        </p:nvSpPr>
        <p:spPr>
          <a:xfrm>
            <a:off x="1033150" y="4373318"/>
            <a:ext cx="3695246" cy="465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0">
              <a:spcBef>
                <a:spcPts val="0"/>
              </a:spcBef>
              <a:buNone/>
            </a:pPr>
            <a:r>
              <a:rPr lang="ru-RU" dirty="0">
                <a:solidFill>
                  <a:schemeClr val="dk1"/>
                </a:solidFill>
              </a:rPr>
              <a:t>Поиск информации</a:t>
            </a:r>
            <a:endParaRPr lang="ru-RU" sz="2000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F6CFD5F4-03FD-5EF1-C51D-6D186923F961}"/>
              </a:ext>
            </a:extLst>
          </p:cNvPr>
          <p:cNvSpPr txBox="1">
            <a:spLocks/>
          </p:cNvSpPr>
          <p:nvPr/>
        </p:nvSpPr>
        <p:spPr>
          <a:xfrm>
            <a:off x="5980932" y="1792882"/>
            <a:ext cx="4115046" cy="465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0">
              <a:spcBef>
                <a:spcPts val="0"/>
              </a:spcBef>
              <a:buNone/>
            </a:pPr>
            <a:r>
              <a:rPr lang="ru-RU" dirty="0">
                <a:solidFill>
                  <a:schemeClr val="dk1"/>
                </a:solidFill>
              </a:rPr>
              <a:t>Съемка своих клипов</a:t>
            </a:r>
            <a:endParaRPr lang="ru-RU" sz="2000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F6CFD5F4-03FD-5EF1-C51D-6D186923F961}"/>
              </a:ext>
            </a:extLst>
          </p:cNvPr>
          <p:cNvSpPr txBox="1">
            <a:spLocks/>
          </p:cNvSpPr>
          <p:nvPr/>
        </p:nvSpPr>
        <p:spPr>
          <a:xfrm>
            <a:off x="5980932" y="3015853"/>
            <a:ext cx="3695246" cy="465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ts val="0"/>
              </a:spcBef>
              <a:buNone/>
            </a:pPr>
            <a:r>
              <a:rPr lang="ru-RU" dirty="0">
                <a:solidFill>
                  <a:schemeClr val="dk1"/>
                </a:solidFill>
              </a:rPr>
              <a:t>Общение</a:t>
            </a:r>
            <a:endParaRPr lang="ru-RU" sz="2000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F6CFD5F4-03FD-5EF1-C51D-6D186923F961}"/>
              </a:ext>
            </a:extLst>
          </p:cNvPr>
          <p:cNvSpPr txBox="1">
            <a:spLocks/>
          </p:cNvSpPr>
          <p:nvPr/>
        </p:nvSpPr>
        <p:spPr>
          <a:xfrm>
            <a:off x="5980932" y="4373318"/>
            <a:ext cx="3695246" cy="465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0">
              <a:spcBef>
                <a:spcPts val="0"/>
              </a:spcBef>
              <a:buNone/>
            </a:pPr>
            <a:r>
              <a:rPr lang="ru-RU" dirty="0">
                <a:solidFill>
                  <a:schemeClr val="dk1"/>
                </a:solidFill>
              </a:rPr>
              <a:t>Онлайн-игры </a:t>
            </a:r>
            <a:br>
              <a:rPr lang="en-US" dirty="0">
                <a:solidFill>
                  <a:schemeClr val="dk1"/>
                </a:solidFill>
              </a:rPr>
            </a:br>
            <a:r>
              <a:rPr lang="ru-RU" dirty="0">
                <a:solidFill>
                  <a:schemeClr val="dk1"/>
                </a:solidFill>
              </a:rPr>
              <a:t>и </a:t>
            </a:r>
            <a:r>
              <a:rPr lang="ru-RU" dirty="0" err="1">
                <a:solidFill>
                  <a:schemeClr val="dk1"/>
                </a:solidFill>
              </a:rPr>
              <a:t>киберспорт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167" y="4410896"/>
            <a:ext cx="385262" cy="6998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211" y="3072276"/>
            <a:ext cx="410946" cy="6099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329" y="1830409"/>
            <a:ext cx="417367" cy="69989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8" y="4410896"/>
            <a:ext cx="385262" cy="69989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82" y="3072276"/>
            <a:ext cx="410946" cy="60999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00" y="1830409"/>
            <a:ext cx="417367" cy="69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35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3E4F6-B24C-9B58-1A5D-E2732D157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«Вирусы» и </a:t>
            </a:r>
            <a:br>
              <a:rPr lang="ru-RU" b="1" dirty="0"/>
            </a:br>
            <a:r>
              <a:rPr lang="ru-RU" b="1" dirty="0"/>
              <a:t>«</a:t>
            </a:r>
            <a:r>
              <a:rPr lang="ru-RU" b="1" dirty="0" err="1"/>
              <a:t>зловреды</a:t>
            </a:r>
            <a:r>
              <a:rPr lang="ru-RU" b="1" dirty="0"/>
              <a:t>»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B4D031-ED5F-77C5-6E10-0C5D0F672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Aft>
                <a:spcPts val="1200"/>
              </a:spcAft>
              <a:buNone/>
            </a:pPr>
            <a:r>
              <a:rPr lang="ru-RU" sz="1800" dirty="0"/>
              <a:t>Это </a:t>
            </a:r>
            <a:r>
              <a:rPr lang="ru-RU" sz="1800" dirty="0" err="1"/>
              <a:t>вредноносные</a:t>
            </a:r>
            <a:r>
              <a:rPr lang="ru-RU" sz="1800" dirty="0"/>
              <a:t> программы, которые создают мошенники, чтобы повредить или украсть твои данные.</a:t>
            </a:r>
            <a:endParaRPr lang="en-US" sz="1800" dirty="0"/>
          </a:p>
          <a:p>
            <a:pPr marL="0" lvl="0" indent="0">
              <a:spcBef>
                <a:spcPts val="0"/>
              </a:spcBef>
              <a:buNone/>
            </a:pPr>
            <a:r>
              <a:rPr lang="ru-RU" sz="1800" b="1" dirty="0"/>
              <a:t>Такие программы похожи на </a:t>
            </a:r>
            <a:r>
              <a:rPr lang="ru-RU" sz="1800" b="1" dirty="0" err="1"/>
              <a:t>коронавирус</a:t>
            </a:r>
            <a:r>
              <a:rPr lang="ru-RU" sz="1800" b="1" dirty="0"/>
              <a:t>. </a:t>
            </a:r>
            <a:r>
              <a:rPr lang="ru-RU" sz="1800" dirty="0"/>
              <a:t>Они умеют размножаться</a:t>
            </a:r>
            <a:r>
              <a:rPr lang="en-US" sz="1800" dirty="0"/>
              <a:t> </a:t>
            </a:r>
            <a:r>
              <a:rPr lang="ru-RU" sz="1800" dirty="0"/>
              <a:t>и</a:t>
            </a:r>
            <a:r>
              <a:rPr lang="en-US" sz="1800" dirty="0"/>
              <a:t> </a:t>
            </a:r>
            <a:r>
              <a:rPr lang="ru-RU" sz="1800" dirty="0"/>
              <a:t>передаваться с одного зараженного устройства к другому, как и в случае с больными людьми. Зараженный смартфон или компьютер становится против тебя!</a:t>
            </a:r>
            <a:br>
              <a:rPr lang="ru-RU" sz="1800" dirty="0"/>
            </a:br>
            <a:endParaRPr lang="ru-RU" sz="1800" dirty="0"/>
          </a:p>
          <a:p>
            <a:pPr marL="0" lvl="0" indent="0">
              <a:spcBef>
                <a:spcPts val="0"/>
              </a:spcBef>
              <a:buNone/>
            </a:pPr>
            <a:r>
              <a:rPr lang="ru-RU" sz="1800" b="1" dirty="0"/>
              <a:t>А еще – никто не может запустить вирус на твоем устройстве кроме тебя самого. </a:t>
            </a:r>
            <a:r>
              <a:rPr lang="ru-RU" sz="1800" dirty="0"/>
              <a:t>Это как с вампирами — они не могут войти в дом человека без приглашения. Поэтому мошенники обычно уговаривают перейти по ссылке или маскируют ее под что-то полезное.</a:t>
            </a:r>
          </a:p>
          <a:p>
            <a:pPr marL="0" lvl="0" indent="0">
              <a:buNone/>
            </a:pP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870" y="4477815"/>
            <a:ext cx="1733607" cy="150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89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3E4F6-B24C-9B58-1A5D-E2732D157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«ВИРУСЫ» И </a:t>
            </a:r>
            <a:br>
              <a:rPr lang="ru-RU" b="1" dirty="0"/>
            </a:br>
            <a:r>
              <a:rPr lang="ru-RU" b="1" dirty="0"/>
              <a:t>«ЗЛОВРЕДЫ» МОГУТ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B4D031-ED5F-77C5-6E10-0C5D0F672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0000"/>
            <a:ext cx="6547903" cy="2177006"/>
          </a:xfrm>
        </p:spPr>
        <p:txBody>
          <a:bodyPr/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800"/>
            </a:pPr>
            <a:r>
              <a:rPr lang="ru-RU" sz="2000" dirty="0"/>
              <a:t>Замедлить работу телефона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800"/>
            </a:pPr>
            <a:r>
              <a:rPr lang="ru-RU" sz="2000" dirty="0"/>
              <a:t>Вывести смартфон из строя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800"/>
            </a:pPr>
            <a:r>
              <a:rPr lang="ru-RU" sz="2000" dirty="0"/>
              <a:t>Изменить или закодировать данные на нем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800"/>
            </a:pPr>
            <a:r>
              <a:rPr lang="ru-RU" sz="2000" dirty="0"/>
              <a:t>Украсть данные, пароли, коды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800"/>
            </a:pPr>
            <a:r>
              <a:rPr lang="ru-RU" sz="2000" dirty="0"/>
              <a:t>Заставить смартфон «шпионить» за своим владельцем, то есть передавать информацию, что именно ты смотришь или ищешь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800"/>
            </a:pPr>
            <a:r>
              <a:rPr lang="ru-RU" sz="2000" dirty="0"/>
              <a:t>Украсть деньги с подключенных счетов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800"/>
            </a:pP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1" t="1096" r="32393" b="9714"/>
          <a:stretch/>
        </p:blipFill>
        <p:spPr>
          <a:xfrm>
            <a:off x="7803931" y="1248690"/>
            <a:ext cx="4388069" cy="560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92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1"/>
          <a:stretch/>
        </p:blipFill>
        <p:spPr>
          <a:xfrm flipH="1">
            <a:off x="8200869" y="1245476"/>
            <a:ext cx="3991128" cy="561252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3E4F6-B24C-9B58-1A5D-E2732D157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«Вирусы» и «</a:t>
            </a:r>
            <a:r>
              <a:rPr lang="ru-RU" b="1" dirty="0" err="1"/>
              <a:t>зловреды</a:t>
            </a:r>
            <a:r>
              <a:rPr lang="ru-RU" b="1" dirty="0"/>
              <a:t>». </a:t>
            </a:r>
            <a:br>
              <a:rPr lang="ru-RU" b="1" dirty="0"/>
            </a:br>
            <a:r>
              <a:rPr lang="ru-RU" b="1" dirty="0"/>
              <a:t>Меры предосторожности: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B4D031-ED5F-77C5-6E10-0C5D0F672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0000"/>
            <a:ext cx="7304648" cy="2177006"/>
          </a:xfrm>
        </p:spPr>
        <p:txBody>
          <a:bodyPr>
            <a:noAutofit/>
          </a:bodyPr>
          <a:lstStyle/>
          <a:p>
            <a:pPr lvl="0" indent="-241300"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ru-RU" sz="1800" dirty="0"/>
              <a:t>Попросить родителей купить или обновить антивирус, или установить самому.</a:t>
            </a:r>
          </a:p>
          <a:p>
            <a:pPr lvl="0" indent="-241300">
              <a:buClr>
                <a:schemeClr val="dk1"/>
              </a:buClr>
              <a:buSzPts val="1800"/>
            </a:pPr>
            <a:r>
              <a:rPr lang="ru-RU" sz="1800" dirty="0"/>
              <a:t>Не скачивать и тем более не запускать программы с малоизвестных сайтов и ресурсов. Даже если они маскируются под «загрузчик», нужный для скачивания интересной игры или фильма.</a:t>
            </a:r>
          </a:p>
          <a:p>
            <a:pPr lvl="0" indent="-241300">
              <a:buClr>
                <a:schemeClr val="dk1"/>
              </a:buClr>
              <a:buSzPts val="1800"/>
            </a:pPr>
            <a:r>
              <a:rPr lang="ru-RU" sz="1800" dirty="0"/>
              <a:t>Не «вестись» на рекламные предложения «кликнуть» куда-то или «скачать» что-то. Там может прятаться вирус.</a:t>
            </a:r>
          </a:p>
          <a:p>
            <a:pPr lvl="0" indent="-241300">
              <a:buClr>
                <a:schemeClr val="dk1"/>
              </a:buClr>
              <a:buSzPts val="1800"/>
            </a:pPr>
            <a:r>
              <a:rPr lang="ru-RU" sz="1800" dirty="0"/>
              <a:t>Видеокамеры на устройствах лучше заклеивать, чтобы мошенники </a:t>
            </a:r>
            <a:br>
              <a:rPr lang="en-US" sz="1800" dirty="0"/>
            </a:br>
            <a:r>
              <a:rPr lang="ru-RU" sz="1800" dirty="0"/>
              <a:t>не получили доступ к видео с камеры.</a:t>
            </a:r>
          </a:p>
          <a:p>
            <a:pPr marL="0" lvl="0" indent="0">
              <a:spcBef>
                <a:spcPts val="1800"/>
              </a:spcBef>
              <a:buClr>
                <a:schemeClr val="dk1"/>
              </a:buClr>
              <a:buSzPts val="1600"/>
              <a:buNone/>
            </a:pPr>
            <a:r>
              <a:rPr lang="ru-RU" sz="1800" b="1" dirty="0">
                <a:solidFill>
                  <a:srgbClr val="FF0000"/>
                </a:solidFill>
              </a:rPr>
              <a:t>Смартфоны в опасности так же, как и компьютеры!</a:t>
            </a:r>
          </a:p>
          <a:p>
            <a:pPr lvl="0" indent="-127000">
              <a:buClr>
                <a:schemeClr val="dk1"/>
              </a:buClr>
              <a:buSzPts val="1600"/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2749595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9" r="21507"/>
          <a:stretch/>
        </p:blipFill>
        <p:spPr>
          <a:xfrm>
            <a:off x="6449341" y="306000"/>
            <a:ext cx="5411579" cy="6552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DBF13C-6F81-FECE-EF98-65B2B72D3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10515600" cy="1323439"/>
          </a:xfrm>
        </p:spPr>
        <p:txBody>
          <a:bodyPr/>
          <a:lstStyle/>
          <a:p>
            <a:r>
              <a:rPr lang="ru-RU" dirty="0"/>
              <a:t>Что вы ответите </a:t>
            </a:r>
            <a:br>
              <a:rPr lang="en-US" dirty="0"/>
            </a:br>
            <a:r>
              <a:rPr lang="ru-RU" dirty="0"/>
              <a:t>на такие сообщения?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D8A440-1391-1FE5-881A-CFFB18641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78830"/>
            <a:ext cx="5411579" cy="2177006"/>
          </a:xfrm>
        </p:spPr>
        <p:txBody>
          <a:bodyPr>
            <a:noAutofit/>
          </a:bodyPr>
          <a:lstStyle/>
          <a:p>
            <a:pPr marL="288000" lvl="0" indent="-288000">
              <a:spcBef>
                <a:spcPts val="0"/>
              </a:spcBef>
              <a:buSzPts val="2500"/>
            </a:pPr>
            <a:r>
              <a:rPr lang="ru-RU" sz="1800" dirty="0"/>
              <a:t>«Здравствуйте, я случайно перевел вам 1000 рублей, не вернете назад? Мой номер: +7999….»</a:t>
            </a:r>
          </a:p>
          <a:p>
            <a:pPr marL="288000" lvl="0" indent="-288000">
              <a:spcBef>
                <a:spcPts val="0"/>
              </a:spcBef>
            </a:pPr>
            <a:endParaRPr lang="ru-RU" sz="1800" dirty="0"/>
          </a:p>
          <a:p>
            <a:pPr marL="288000" lvl="0" indent="-288000">
              <a:spcBef>
                <a:spcPts val="0"/>
              </a:spcBef>
              <a:buSzPts val="2500"/>
            </a:pPr>
            <a:r>
              <a:rPr lang="ru-RU" sz="1800" dirty="0"/>
              <a:t>«Добрый день, это служба банка, просим прислать код для проверки, по вашей карте была подозрительная активность»</a:t>
            </a:r>
          </a:p>
          <a:p>
            <a:pPr marL="288000" lvl="0" indent="-288000">
              <a:spcBef>
                <a:spcPts val="0"/>
              </a:spcBef>
            </a:pPr>
            <a:endParaRPr lang="ru-RU" sz="1800" dirty="0"/>
          </a:p>
          <a:p>
            <a:pPr marL="288000" lvl="0" indent="-288000">
              <a:spcBef>
                <a:spcPts val="0"/>
              </a:spcBef>
              <a:buSzPts val="2500"/>
            </a:pPr>
            <a:r>
              <a:rPr lang="ru-RU" sz="1800" dirty="0"/>
              <a:t>«Маш, кинь мне денежку на раскрутку канала, верну как попрёт»</a:t>
            </a:r>
          </a:p>
          <a:p>
            <a:pPr marL="288000" lvl="0" indent="-288000">
              <a:spcBef>
                <a:spcPts val="0"/>
              </a:spcBef>
            </a:pPr>
            <a:endParaRPr lang="ru-RU" sz="1800" dirty="0"/>
          </a:p>
          <a:p>
            <a:pPr marL="288000" lvl="0" indent="-288000">
              <a:spcBef>
                <a:spcPts val="0"/>
              </a:spcBef>
              <a:buSzPts val="2500"/>
            </a:pPr>
            <a:r>
              <a:rPr lang="ru-RU" sz="1800" dirty="0"/>
              <a:t>«Привет, как дела в школе? Слушай, не одолжишь мне 500 рублей?»</a:t>
            </a:r>
          </a:p>
          <a:p>
            <a:pPr marL="288000" lvl="0" indent="-288000"/>
            <a:endParaRPr lang="ru-RU" sz="1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8E784F-4CA3-440F-BFBB-03CD8C6B6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0255" y="0"/>
            <a:ext cx="981745" cy="9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981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DBF13C-6F81-FECE-EF98-65B2B72D3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МОШЕННИКИ В ЧАТАХ И В ТЕЛЕФОНЕ</a:t>
            </a:r>
            <a:r>
              <a:rPr lang="ru-RU" dirty="0"/>
              <a:t> 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D8A440-1391-1FE5-881A-CFFB18641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0000"/>
            <a:ext cx="5665034" cy="2177006"/>
          </a:xfrm>
        </p:spPr>
        <p:txBody>
          <a:bodyPr>
            <a:noAutofit/>
          </a:bodyPr>
          <a:lstStyle/>
          <a:p>
            <a:pPr marL="0" lvl="0" indent="0">
              <a:buClr>
                <a:schemeClr val="dk1"/>
              </a:buClr>
              <a:buSzPts val="1800"/>
              <a:buNone/>
            </a:pPr>
            <a:r>
              <a:rPr lang="ru-RU" sz="2400" b="1" dirty="0"/>
              <a:t>Как себя обезопасить:</a:t>
            </a:r>
            <a:endParaRPr lang="ru-RU" sz="1800" dirty="0"/>
          </a:p>
          <a:p>
            <a:pPr>
              <a:buClr>
                <a:schemeClr val="dk1"/>
              </a:buClr>
              <a:buSzPts val="1800"/>
            </a:pPr>
            <a:r>
              <a:rPr lang="ru-RU" sz="1800" b="1" dirty="0"/>
              <a:t>Перезвони другу, который просит деньги.</a:t>
            </a:r>
            <a:r>
              <a:rPr lang="ru-RU" sz="1800" dirty="0"/>
              <a:t> Если друг не отвечает — перезвони позже, но деньги до его ответа не переводи.</a:t>
            </a:r>
          </a:p>
          <a:p>
            <a:pPr>
              <a:buClr>
                <a:schemeClr val="dk1"/>
              </a:buClr>
              <a:buSzPts val="1800"/>
            </a:pPr>
            <a:r>
              <a:rPr lang="ru-RU" sz="1800" b="1" dirty="0"/>
              <a:t>Если «пишут из банка», сразу обратись к родителям. </a:t>
            </a:r>
            <a:r>
              <a:rPr lang="ru-RU" sz="1800" dirty="0"/>
              <a:t>Никакие коды присылать нельзя! Сотрудники не пишут в чатах первыми и тем </a:t>
            </a:r>
            <a:br>
              <a:rPr lang="en-US" sz="1800" dirty="0"/>
            </a:br>
            <a:r>
              <a:rPr lang="ru-RU" sz="1800" dirty="0"/>
              <a:t>более — подросткам.</a:t>
            </a:r>
          </a:p>
          <a:p>
            <a:pPr>
              <a:buClr>
                <a:schemeClr val="dk1"/>
              </a:buClr>
              <a:buSzPts val="1800"/>
            </a:pPr>
            <a:r>
              <a:rPr lang="ru-RU" sz="1800" b="1" dirty="0"/>
              <a:t>Кто-то перевел деньги по ошибке? Вряд ли </a:t>
            </a:r>
            <a:br>
              <a:rPr lang="en-US" sz="1800" b="1" dirty="0"/>
            </a:br>
            <a:r>
              <a:rPr lang="ru-RU" sz="1800" b="1" dirty="0"/>
              <a:t>это так.</a:t>
            </a:r>
            <a:r>
              <a:rPr lang="ru-RU" sz="1800" dirty="0"/>
              <a:t> Такие сообщения лучше игнорировать или показать родителям.</a:t>
            </a:r>
          </a:p>
          <a:p>
            <a:pPr marL="0" lvl="0" indent="0">
              <a:spcBef>
                <a:spcPts val="1800"/>
              </a:spcBef>
              <a:buClr>
                <a:schemeClr val="dk1"/>
              </a:buClr>
              <a:buSzPts val="1800"/>
              <a:buNone/>
            </a:pPr>
            <a:r>
              <a:rPr lang="ru-RU" sz="1800" b="1" dirty="0">
                <a:solidFill>
                  <a:srgbClr val="FF0000"/>
                </a:solidFill>
              </a:rPr>
              <a:t>НЕЛЬЗЯ пересылать никакие деньги </a:t>
            </a:r>
            <a:br>
              <a:rPr lang="ru-RU" sz="1800" b="1" dirty="0">
                <a:solidFill>
                  <a:srgbClr val="FF0000"/>
                </a:solidFill>
              </a:rPr>
            </a:br>
            <a:r>
              <a:rPr lang="ru-RU" sz="1800" b="1" dirty="0">
                <a:solidFill>
                  <a:srgbClr val="FF0000"/>
                </a:solidFill>
              </a:rPr>
              <a:t>без подтверждения.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38"/>
          <a:stretch/>
        </p:blipFill>
        <p:spPr>
          <a:xfrm>
            <a:off x="6526966" y="1253171"/>
            <a:ext cx="5665034" cy="56048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11" y="4619120"/>
            <a:ext cx="1417443" cy="202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61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r="25503"/>
          <a:stretch/>
        </p:blipFill>
        <p:spPr>
          <a:xfrm>
            <a:off x="7338248" y="1261240"/>
            <a:ext cx="4853752" cy="5603947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</a:pPr>
            <a:r>
              <a:rPr lang="ru-RU" sz="3600" b="1" dirty="0"/>
              <a:t>Теперь ты знаешь о </a:t>
            </a:r>
            <a:r>
              <a:rPr lang="ru-RU" sz="3600" b="1" dirty="0" err="1"/>
              <a:t>кибербезопасности</a:t>
            </a:r>
            <a:r>
              <a:rPr lang="ru-RU" sz="3600" b="1" dirty="0"/>
              <a:t> </a:t>
            </a:r>
            <a:br>
              <a:rPr lang="ru-RU" sz="3600" b="1" dirty="0"/>
            </a:br>
            <a:r>
              <a:rPr lang="ru-RU" sz="3600" b="1" dirty="0"/>
              <a:t>больше, чем другие</a:t>
            </a:r>
            <a:endParaRPr lang="ru-RU" sz="3200" dirty="0"/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720000" y="1800000"/>
            <a:ext cx="5901517" cy="3589188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2000" dirty="0">
                <a:solidFill>
                  <a:schemeClr val="dk1"/>
                </a:solidFill>
              </a:rPr>
              <a:t>На</a:t>
            </a:r>
            <a:r>
              <a:rPr lang="ru-RU" sz="20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улице мы принимаем меры предосторожности. Не рассказываем каждому встречному о себе, </a:t>
            </a:r>
            <a:br>
              <a:rPr lang="en-US" sz="2000" dirty="0">
                <a:solidFill>
                  <a:schemeClr val="dk1"/>
                </a:solidFill>
                <a:ea typeface="Arial"/>
                <a:cs typeface="Arial"/>
                <a:sym typeface="Arial"/>
              </a:rPr>
            </a:br>
            <a:r>
              <a:rPr lang="ru-RU" sz="20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не размахиваем банковской карто</a:t>
            </a:r>
            <a:r>
              <a:rPr lang="ru-RU" sz="2000" dirty="0">
                <a:solidFill>
                  <a:schemeClr val="dk1"/>
                </a:solidFill>
              </a:rPr>
              <a:t>й…</a:t>
            </a:r>
            <a:r>
              <a:rPr lang="ru-RU" sz="20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</a:p>
          <a:p>
            <a:pPr marL="0" lvl="0" indent="0">
              <a:spcBef>
                <a:spcPts val="0"/>
              </a:spcBef>
              <a:buNone/>
            </a:pPr>
            <a:br>
              <a:rPr lang="ru-RU" sz="2000" dirty="0">
                <a:solidFill>
                  <a:schemeClr val="dk1"/>
                </a:solidFill>
                <a:ea typeface="Arial"/>
                <a:cs typeface="Arial"/>
                <a:sym typeface="Arial"/>
              </a:rPr>
            </a:br>
            <a:r>
              <a:rPr lang="ru-RU" sz="20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В </a:t>
            </a:r>
            <a:r>
              <a:rPr lang="ru-RU" sz="2000" dirty="0">
                <a:solidFill>
                  <a:schemeClr val="dk1"/>
                </a:solidFill>
              </a:rPr>
              <a:t>и</a:t>
            </a:r>
            <a:r>
              <a:rPr lang="ru-RU" sz="20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нтернете нужно делать то же самое.</a:t>
            </a:r>
            <a:endParaRPr lang="ru-RU" sz="2000" dirty="0"/>
          </a:p>
          <a:p>
            <a:pPr marL="0" lvl="0" indent="0">
              <a:spcBef>
                <a:spcPts val="0"/>
              </a:spcBef>
              <a:buNone/>
            </a:pPr>
            <a:endParaRPr lang="ru-RU" sz="20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20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Знание правил безопасности помогает взять от возможностей </a:t>
            </a:r>
            <a:r>
              <a:rPr lang="ru-RU" sz="2000" dirty="0">
                <a:solidFill>
                  <a:schemeClr val="dk1"/>
                </a:solidFill>
              </a:rPr>
              <a:t>с</a:t>
            </a:r>
            <a:r>
              <a:rPr lang="ru-RU" sz="20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ети максимум — без риска и без проблем. </a:t>
            </a:r>
          </a:p>
          <a:p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682" y="3199431"/>
            <a:ext cx="1050243" cy="163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702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073" y="1085483"/>
            <a:ext cx="5106534" cy="2528625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pokolenie.mts.ru</a:t>
            </a:r>
            <a:endParaRPr lang="en-US" sz="3600" dirty="0">
              <a:effectLst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0" y="1300245"/>
            <a:ext cx="5967073" cy="2981325"/>
          </a:xfrm>
          <a:prstGeom prst="rect">
            <a:avLst/>
          </a:prstGeom>
        </p:spPr>
      </p:pic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158A8B86-C37A-AB98-6BDE-1BB6B853962B}"/>
              </a:ext>
            </a:extLst>
          </p:cNvPr>
          <p:cNvSpPr txBox="1">
            <a:spLocks/>
          </p:cNvSpPr>
          <p:nvPr/>
        </p:nvSpPr>
        <p:spPr>
          <a:xfrm>
            <a:off x="4094330" y="4348718"/>
            <a:ext cx="10515600" cy="5847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baseline="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/>
              <a:t>Группа проекта</a:t>
            </a:r>
            <a:endParaRPr lang="en-US" sz="3200" dirty="0"/>
          </a:p>
        </p:txBody>
      </p:sp>
      <p:pic>
        <p:nvPicPr>
          <p:cNvPr id="1034" name="Picture 10" descr="Черный логотип ВК ПНГ на Прозрачном Фоне • Скачать PNG Черный логотип ВК">
            <a:extLst>
              <a:ext uri="{FF2B5EF4-FFF2-40B4-BE49-F238E27FC236}">
                <a16:creationId xmlns:a16="http://schemas.microsoft.com/office/drawing/2014/main" id="{BED3D6BB-E910-CA36-199D-5B92ABE18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529" y="4288223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QR-код">
            <a:extLst>
              <a:ext uri="{FF2B5EF4-FFF2-40B4-BE49-F238E27FC236}">
                <a16:creationId xmlns:a16="http://schemas.microsoft.com/office/drawing/2014/main" id="{94D5E035-32A5-7C1B-898F-0FDDF5083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474" y="5131401"/>
            <a:ext cx="1366599" cy="136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8838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34E78-A6D7-CD8B-2C33-95D0537D6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ru-RU" b="1" dirty="0"/>
              <a:t>Давайте обсудим урок!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ru-RU" dirty="0"/>
              <a:t>Что больше всего запомнилось? 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ru-RU" dirty="0"/>
              <a:t>Какую информацию вы уже знали, </a:t>
            </a:r>
            <a:br>
              <a:rPr lang="ru-RU" dirty="0"/>
            </a:br>
            <a:r>
              <a:rPr lang="ru-RU" dirty="0"/>
              <a:t>а какую услышали впервые? 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ru-RU" dirty="0"/>
              <a:t>Вспомнились ли какие-то примеры из жизни?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ru-RU" dirty="0"/>
              <a:t>Или есть вопросы?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25151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329" y="2893510"/>
            <a:ext cx="3475828" cy="7858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268" y="2920412"/>
            <a:ext cx="2540110" cy="73201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579BD5-F5A0-50BE-C733-3030EE3379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43833" y="2671417"/>
            <a:ext cx="1974385" cy="150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75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A806C-9B79-9FD7-9A1B-8C9F87B64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Преступления, порожденные интернетом</a:t>
            </a:r>
            <a:endParaRPr lang="x-none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CFD5F4-03FD-5EF1-C51D-6D186923F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0000"/>
            <a:ext cx="6409670" cy="217700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dirty="0"/>
              <a:t>С развитием интернета резко выросло число тех, кто использует возможности интернета в неблаговидных целях. 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ru-RU" dirty="0"/>
          </a:p>
          <a:p>
            <a:pPr marL="0" lvl="0" indent="0">
              <a:buNone/>
            </a:pPr>
            <a:r>
              <a:rPr lang="ru-RU" dirty="0"/>
              <a:t>Какие угрозы в интернете вы знаете?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79"/>
          <a:stretch/>
        </p:blipFill>
        <p:spPr>
          <a:xfrm>
            <a:off x="7609702" y="1800000"/>
            <a:ext cx="4582298" cy="442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8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887" y="1258957"/>
            <a:ext cx="3737113" cy="560177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49A7D5-56D6-714E-C485-7C61C6965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10515600" cy="1200329"/>
          </a:xfrm>
        </p:spPr>
        <p:txBody>
          <a:bodyPr/>
          <a:lstStyle/>
          <a:p>
            <a:r>
              <a:rPr lang="ru-RU" sz="3600" dirty="0"/>
              <a:t>В интернете могут </a:t>
            </a:r>
            <a:br>
              <a:rPr lang="en-US" sz="3600" dirty="0"/>
            </a:br>
            <a:r>
              <a:rPr lang="ru-RU" sz="3600" dirty="0"/>
              <a:t>угрожать:</a:t>
            </a:r>
            <a:endParaRPr lang="x-none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73DCA9-C75C-D3DC-39E1-E06F34716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0000"/>
            <a:ext cx="6269522" cy="2177006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ru-RU" sz="2000" dirty="0"/>
              <a:t>Твоей репутации — то есть тому, насколько хорошо тебя воспринимают друзья и вообще окружающие;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20000" y="4769356"/>
            <a:ext cx="55315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chemeClr val="dk1"/>
                </a:solidFill>
                <a:latin typeface="+mj-lt"/>
              </a:rPr>
              <a:t>Сформулируйте главное</a:t>
            </a:r>
            <a:r>
              <a:rPr lang="ru-RU" sz="2000" b="1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правило безопасности</a:t>
            </a:r>
            <a:r>
              <a:rPr lang="ru-RU" sz="2000" b="1" dirty="0">
                <a:solidFill>
                  <a:schemeClr val="dk1"/>
                </a:solidFill>
                <a:latin typeface="+mj-lt"/>
              </a:rPr>
              <a:t>: _________________</a:t>
            </a:r>
            <a:endParaRPr lang="ru-RU" sz="2000" dirty="0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0000" y="4011874"/>
            <a:ext cx="49660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Твоему компьютеру</a:t>
            </a:r>
            <a:r>
              <a:rPr lang="en-US" sz="2000" dirty="0"/>
              <a:t> </a:t>
            </a:r>
            <a:r>
              <a:rPr lang="ru-RU" sz="2000" dirty="0"/>
              <a:t>или смартфону.</a:t>
            </a:r>
            <a:endParaRPr lang="x-none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19999" y="3054655"/>
            <a:ext cx="62695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Твоим деньгам и деньгам твоих родственников;</a:t>
            </a:r>
            <a:endParaRPr lang="x-none" sz="20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147" y="412448"/>
            <a:ext cx="970715" cy="13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15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49A7D5-56D6-714E-C485-7C61C6965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213282"/>
            <a:ext cx="10515600" cy="2431435"/>
          </a:xfrm>
        </p:spPr>
        <p:txBody>
          <a:bodyPr/>
          <a:lstStyle/>
          <a:p>
            <a:pPr lvl="0" algn="ctr">
              <a:spcBef>
                <a:spcPts val="0"/>
              </a:spcBef>
            </a:pPr>
            <a:r>
              <a:rPr lang="ru-RU" dirty="0"/>
              <a:t>Главное правило безопасности:</a:t>
            </a:r>
            <a:br>
              <a:rPr lang="ru-RU" sz="2800" b="1" dirty="0"/>
            </a:br>
            <a:br>
              <a:rPr lang="en-US" sz="2800" b="1" dirty="0"/>
            </a:br>
            <a:br>
              <a:rPr lang="ru-RU" sz="2800" dirty="0"/>
            </a:br>
            <a:r>
              <a:rPr lang="ru-RU" sz="2800" dirty="0">
                <a:solidFill>
                  <a:schemeClr val="tx1"/>
                </a:solidFill>
              </a:rPr>
              <a:t>Веди себя, как на улице — будь сдержан и соблюдай меры предосторожности </a:t>
            </a:r>
            <a:endParaRPr lang="x-none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379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575D4-CC63-C030-D2A3-CA137D960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 теперь — тест: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2B113D-E6AE-6B29-8C40-8D12E7129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ru-RU" sz="2400" b="1" dirty="0"/>
              <a:t>Какие действия в интернете наказуемы?</a:t>
            </a:r>
            <a:endParaRPr lang="en-US" sz="2400" b="1" dirty="0"/>
          </a:p>
          <a:p>
            <a:pPr marL="457200" lvl="0" indent="-355600">
              <a:spcBef>
                <a:spcPts val="600"/>
              </a:spcBef>
              <a:spcAft>
                <a:spcPts val="600"/>
              </a:spcAft>
              <a:buSzPts val="2000"/>
              <a:buChar char="❏"/>
            </a:pPr>
            <a:r>
              <a:rPr lang="ru-RU" sz="2400" dirty="0"/>
              <a:t>«</a:t>
            </a:r>
            <a:r>
              <a:rPr lang="ru-RU" sz="2400" dirty="0" err="1"/>
              <a:t>Фотожабы</a:t>
            </a:r>
            <a:r>
              <a:rPr lang="ru-RU" sz="2400" dirty="0"/>
              <a:t>» с чужими фото, например с одноклассниками</a:t>
            </a:r>
          </a:p>
          <a:p>
            <a:pPr marL="457200" lvl="0" indent="-355600">
              <a:spcBef>
                <a:spcPts val="600"/>
              </a:spcBef>
              <a:spcAft>
                <a:spcPts val="600"/>
              </a:spcAft>
              <a:buSzPts val="2000"/>
              <a:buChar char="❏"/>
            </a:pPr>
            <a:r>
              <a:rPr lang="ru-RU" sz="2400" dirty="0"/>
              <a:t>Оскорбления в комментариях и сообщениях</a:t>
            </a:r>
          </a:p>
          <a:p>
            <a:pPr marL="457200" lvl="0" indent="-355600">
              <a:spcBef>
                <a:spcPts val="600"/>
              </a:spcBef>
              <a:spcAft>
                <a:spcPts val="600"/>
              </a:spcAft>
              <a:buSzPts val="2000"/>
              <a:buChar char="❏"/>
            </a:pPr>
            <a:r>
              <a:rPr lang="ru-RU" sz="2400" dirty="0"/>
              <a:t>Публикация видео с унижениями, драками, издевательствами</a:t>
            </a:r>
          </a:p>
          <a:p>
            <a:pPr marL="457200" lvl="0" indent="-355600">
              <a:spcBef>
                <a:spcPts val="600"/>
              </a:spcBef>
              <a:spcAft>
                <a:spcPts val="600"/>
              </a:spcAft>
              <a:buSzPts val="2000"/>
              <a:buChar char="❏"/>
            </a:pPr>
            <a:r>
              <a:rPr lang="ru-RU" sz="2400" dirty="0"/>
              <a:t>Публикация ответов на домашние задания и контрольные</a:t>
            </a:r>
          </a:p>
          <a:p>
            <a:pPr marL="457200" lvl="0" indent="-355600">
              <a:spcBef>
                <a:spcPts val="600"/>
              </a:spcBef>
              <a:spcAft>
                <a:spcPts val="600"/>
              </a:spcAft>
              <a:buSzPts val="2000"/>
              <a:buChar char="❏"/>
            </a:pPr>
            <a:r>
              <a:rPr lang="ru-RU" sz="2400" dirty="0" err="1"/>
              <a:t>Выпрашивание</a:t>
            </a:r>
            <a:r>
              <a:rPr lang="ru-RU" sz="2400" dirty="0"/>
              <a:t> </a:t>
            </a:r>
            <a:r>
              <a:rPr lang="ru-RU" sz="2400" dirty="0" err="1"/>
              <a:t>лайков</a:t>
            </a:r>
            <a:r>
              <a:rPr lang="ru-RU" sz="2400" dirty="0"/>
              <a:t> и подписок под чужими постами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43482" y="238689"/>
            <a:ext cx="854505" cy="292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91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7"/>
          <a:stretch/>
        </p:blipFill>
        <p:spPr>
          <a:xfrm flipH="1">
            <a:off x="7807587" y="306000"/>
            <a:ext cx="4068117" cy="6552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575D4-CC63-C030-D2A3-CA137D960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УНИЖЕНИЯ В ИНТЕРНЕТЕ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2B113D-E6AE-6B29-8C40-8D12E7129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	</a:t>
            </a:r>
            <a:r>
              <a:rPr lang="ru-RU" sz="2000" b="1" dirty="0"/>
              <a:t>Угроза репутации</a:t>
            </a:r>
            <a:endParaRPr lang="en-US" sz="2000" b="1" dirty="0"/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2000" b="1" dirty="0" err="1"/>
              <a:t>Киберунижение</a:t>
            </a:r>
            <a:r>
              <a:rPr lang="ru-RU" sz="2000" dirty="0"/>
              <a:t> — самая массовая угроза в сети. </a:t>
            </a:r>
            <a:br>
              <a:rPr lang="en-US" sz="2000" dirty="0"/>
            </a:br>
            <a:r>
              <a:rPr lang="ru-RU" sz="2000" dirty="0"/>
              <a:t>Сюда входят любые оскорбления и травля, </a:t>
            </a:r>
            <a:br>
              <a:rPr lang="en-US" sz="2000" dirty="0"/>
            </a:br>
            <a:r>
              <a:rPr lang="ru-RU" sz="2000" dirty="0"/>
              <a:t>публикация фото и видео со сценами унижения.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000" b="1" dirty="0"/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2000" b="1" dirty="0"/>
              <a:t>Последствия тяжелые для всех: </a:t>
            </a:r>
            <a:br>
              <a:rPr lang="en-US" sz="2000" b="1" dirty="0"/>
            </a:br>
            <a:r>
              <a:rPr lang="ru-RU" sz="2000" b="1" dirty="0"/>
              <a:t>страдает не только жертва, но и агрессор.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000" b="1" dirty="0"/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2000" dirty="0"/>
              <a:t>Как вы думаете, почему от </a:t>
            </a:r>
            <a:r>
              <a:rPr lang="ru-RU" sz="2000" dirty="0" err="1"/>
              <a:t>киберунижения</a:t>
            </a:r>
            <a:r>
              <a:rPr lang="ru-RU" sz="2000" dirty="0"/>
              <a:t> </a:t>
            </a:r>
            <a:br>
              <a:rPr lang="en-US" sz="2000" dirty="0"/>
            </a:br>
            <a:r>
              <a:rPr lang="ru-RU" sz="2000" dirty="0"/>
              <a:t>страдает сам агрессор? 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249" y="3543208"/>
            <a:ext cx="1722056" cy="16924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44" y="1553010"/>
            <a:ext cx="620973" cy="6328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95CD9A-BCB1-498C-814E-463FC9F558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0255" y="0"/>
            <a:ext cx="981745" cy="9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01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1FF2E-E783-C948-7756-3273472B1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думают те, кто</a:t>
            </a:r>
            <a:r>
              <a:rPr lang="en-US" dirty="0"/>
              <a:t> </a:t>
            </a:r>
            <a:r>
              <a:rPr lang="ru-RU" dirty="0"/>
              <a:t>унижает </a:t>
            </a:r>
            <a:br>
              <a:rPr lang="en-US" dirty="0"/>
            </a:br>
            <a:r>
              <a:rPr lang="ru-RU" dirty="0"/>
              <a:t>в интернете?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80F424-6A4F-FD52-A6B5-8305CC36D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442817"/>
            <a:ext cx="4792904" cy="2177006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dk1"/>
                </a:solidFill>
              </a:rPr>
              <a:t>«Меня не найдут, нельзя доказать, что это я»</a:t>
            </a:r>
            <a:endParaRPr lang="ru-RU" sz="1800" dirty="0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1800" dirty="0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>
                <a:solidFill>
                  <a:schemeClr val="dk1"/>
                </a:solidFill>
              </a:rPr>
              <a:t>В интернете нет анонимности. </a:t>
            </a:r>
            <a:r>
              <a:rPr lang="ru-RU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Ни</a:t>
            </a:r>
            <a:r>
              <a:rPr lang="ru-RU" sz="1800" dirty="0">
                <a:solidFill>
                  <a:schemeClr val="dk1"/>
                </a:solidFill>
              </a:rPr>
              <a:t> </a:t>
            </a:r>
            <a:r>
              <a:rPr lang="ru-RU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VPN, ни </a:t>
            </a:r>
            <a:r>
              <a:rPr lang="ru-RU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Tor</a:t>
            </a:r>
            <a:r>
              <a:rPr lang="ru-RU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ее не </a:t>
            </a:r>
            <a:r>
              <a:rPr lang="ru-RU" sz="1800" dirty="0">
                <a:solidFill>
                  <a:schemeClr val="dk1"/>
                </a:solidFill>
              </a:rPr>
              <a:t>дадут</a:t>
            </a:r>
            <a:r>
              <a:rPr lang="ru-RU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ru-RU" sz="1800" dirty="0">
                <a:solidFill>
                  <a:schemeClr val="dk1"/>
                </a:solidFill>
              </a:rPr>
              <a:t>Правоохранительные органы найдут виновного.</a:t>
            </a:r>
            <a:endParaRPr lang="ru-RU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45906" y="2461639"/>
            <a:ext cx="5626094" cy="2763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ru-RU" b="1" dirty="0"/>
              <a:t>«Мне нет 16, а значит, ничего не будет»</a:t>
            </a:r>
          </a:p>
          <a:p>
            <a:pPr lvl="0">
              <a:lnSpc>
                <a:spcPct val="110000"/>
              </a:lnSpc>
            </a:pPr>
            <a:endParaRPr lang="ru-RU" dirty="0"/>
          </a:p>
          <a:p>
            <a:pPr lvl="0">
              <a:lnSpc>
                <a:spcPct val="110000"/>
              </a:lnSpc>
            </a:pPr>
            <a:r>
              <a:rPr lang="ru-RU" dirty="0"/>
              <a:t>Накажет комиссия по делам несовершеннолетних. Статьи 282 УК РФ, 5.61 КоАП. Наказание останется на всю жизнь и проявится даже через 10 лет, например при поиске работы. </a:t>
            </a:r>
          </a:p>
          <a:p>
            <a:pPr marL="228600" lvl="0" indent="-101600">
              <a:lnSpc>
                <a:spcPct val="110000"/>
              </a:lnSpc>
              <a:spcBef>
                <a:spcPts val="1000"/>
              </a:spcBef>
              <a:buClr>
                <a:schemeClr val="dk1"/>
              </a:buClr>
              <a:buSzPts val="2000"/>
            </a:pPr>
            <a:endParaRPr lang="ru-RU" dirty="0"/>
          </a:p>
          <a:p>
            <a:pPr marL="228600" lvl="0" indent="-101600">
              <a:lnSpc>
                <a:spcPct val="110000"/>
              </a:lnSpc>
              <a:spcBef>
                <a:spcPts val="1000"/>
              </a:spcBef>
              <a:buClr>
                <a:schemeClr val="dk1"/>
              </a:buClr>
              <a:buSzPts val="2000"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4" r="33324"/>
          <a:stretch/>
        </p:blipFill>
        <p:spPr>
          <a:xfrm rot="5400000">
            <a:off x="5291129" y="-685536"/>
            <a:ext cx="1609742" cy="12192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17451" y="1703788"/>
            <a:ext cx="97169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/>
              <a:t>Агрессоры чувствуют свою безнаказанность. Но травля наказывается всегда.</a:t>
            </a:r>
          </a:p>
        </p:txBody>
      </p:sp>
    </p:spTree>
    <p:extLst>
      <p:ext uri="{BB962C8B-B14F-4D97-AF65-F5344CB8AC3E}">
        <p14:creationId xmlns:p14="http://schemas.microsoft.com/office/powerpoint/2010/main" val="3854468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3">
      <a:majorFont>
        <a:latin typeface="MTS Sans Black"/>
        <a:ea typeface=""/>
        <a:cs typeface=""/>
      </a:majorFont>
      <a:minorFont>
        <a:latin typeface="MTS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</TotalTime>
  <Words>5704</Words>
  <Application>Microsoft Office PowerPoint</Application>
  <PresentationFormat>Широкоэкранный</PresentationFormat>
  <Paragraphs>360</Paragraphs>
  <Slides>38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47" baseType="lpstr">
      <vt:lpstr>Arial</vt:lpstr>
      <vt:lpstr>Calibri</vt:lpstr>
      <vt:lpstr>Liberation Serif</vt:lpstr>
      <vt:lpstr>MTS Sans</vt:lpstr>
      <vt:lpstr>MTS Sans Black</vt:lpstr>
      <vt:lpstr>MTS Wide Medium</vt:lpstr>
      <vt:lpstr>Roboto</vt:lpstr>
      <vt:lpstr>Тема Office</vt:lpstr>
      <vt:lpstr>Специальное оформление</vt:lpstr>
      <vt:lpstr>Презентация PowerPoint</vt:lpstr>
      <vt:lpstr>Для чего мы используем интернет?</vt:lpstr>
      <vt:lpstr>Интернет — это</vt:lpstr>
      <vt:lpstr>Преступления, порожденные интернетом</vt:lpstr>
      <vt:lpstr>В интернете могут  угрожать:</vt:lpstr>
      <vt:lpstr>Главное правило безопасности:   Веди себя, как на улице — будь сдержан и соблюдай меры предосторожности </vt:lpstr>
      <vt:lpstr>А теперь — тест:</vt:lpstr>
      <vt:lpstr>УНИЖЕНИЯ В ИНТЕРНЕТЕ</vt:lpstr>
      <vt:lpstr>Что думают те, кто унижает  в интернете?</vt:lpstr>
      <vt:lpstr>Что делать, если надо мной  издеваются в интернете?</vt:lpstr>
      <vt:lpstr>Надо ли что-то отвечать на оскорбления? </vt:lpstr>
      <vt:lpstr>На агрессию отвечать  не надо</vt:lpstr>
      <vt:lpstr>Иногда мы сами себе враги :(</vt:lpstr>
      <vt:lpstr>КАК СТАТЬ ПОПУЛЯРНЫМ?</vt:lpstr>
      <vt:lpstr>История одной травли</vt:lpstr>
      <vt:lpstr>Приватность в Интернете</vt:lpstr>
      <vt:lpstr>Что точно не надо  публиковать в соцсетях</vt:lpstr>
      <vt:lpstr>И еще меры предосторожности</vt:lpstr>
      <vt:lpstr>А что если мне предлагают выплату?</vt:lpstr>
      <vt:lpstr>Какие из этих предложений могут быть мошенническими?</vt:lpstr>
      <vt:lpstr>РЕАЛЬНЫЙ ДРУГ И  ВИРТУАЛЬНЫЙ «ФРЕНД» </vt:lpstr>
      <vt:lpstr>История из жизни</vt:lpstr>
      <vt:lpstr>А что с покупками в интернете?</vt:lpstr>
      <vt:lpstr>Чек-лист перед покупкой в интернете</vt:lpstr>
      <vt:lpstr>А что такое фишинг?</vt:lpstr>
      <vt:lpstr>Если ты используешь электронные деньги</vt:lpstr>
      <vt:lpstr>Что такое фактчекинг?</vt:lpstr>
      <vt:lpstr>Фактчекинг </vt:lpstr>
      <vt:lpstr>Презентация PowerPoint</vt:lpstr>
      <vt:lpstr>«Вирусы» и  «зловреды»</vt:lpstr>
      <vt:lpstr>«ВИРУСЫ» И  «ЗЛОВРЕДЫ» МОГУТ</vt:lpstr>
      <vt:lpstr>«Вирусы» и «зловреды».  Меры предосторожности:</vt:lpstr>
      <vt:lpstr>Что вы ответите  на такие сообщения?</vt:lpstr>
      <vt:lpstr>МОШЕННИКИ В ЧАТАХ И В ТЕЛЕФОНЕ </vt:lpstr>
      <vt:lpstr>Теперь ты знаешь о кибербезопасности  больше, чем другие</vt:lpstr>
      <vt:lpstr>pokolenie.mts.ru</vt:lpstr>
      <vt:lpstr>Давайте обсудим урок!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 Шиморина</dc:creator>
  <cp:lastModifiedBy>Анна</cp:lastModifiedBy>
  <cp:revision>84</cp:revision>
  <dcterms:created xsi:type="dcterms:W3CDTF">2022-05-14T08:45:38Z</dcterms:created>
  <dcterms:modified xsi:type="dcterms:W3CDTF">2023-06-04T23:58:02Z</dcterms:modified>
</cp:coreProperties>
</file>